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8280400" cy="10261600"/>
  <p:notesSz cx="8280400" cy="10261600"/>
  <p:embeddedFontLst>
    <p:embeddedFont>
      <p:font typeface="Arial" panose="00000000000000000000" pitchFamily="34" charset="1"/>
      <p:boldItalic r:id="rId32"/>
    </p:embeddedFont>
    <p:embeddedFont>
      <p:font typeface="Calibri" panose="00000000000000000000" pitchFamily="34" charset="1"/>
      <p:regular r:id="rId29"/>
      <p:bold r:id="rId27"/>
      <p:italic r:id="rId31"/>
      <p:boldItalic r:id="rId28"/>
    </p:embeddedFont>
    <p:embeddedFont>
      <p:font typeface="Century Gothic" panose="00000000000000000000" pitchFamily="34" charset="1"/>
      <p:bold r:id="rId30"/>
    </p:embeddedFont>
    <p:embeddedFont>
      <p:font typeface="Times New Roman" panose="00000000000000000000" pitchFamily="18" charset="1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1030" y="3181096"/>
            <a:ext cx="7038340" cy="21549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42060" y="5746496"/>
            <a:ext cx="5796280" cy="256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" b="0" i="0" u="sng">
                <a:solidFill>
                  <a:srgbClr val="65626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" b="0" i="0" u="sng">
                <a:solidFill>
                  <a:srgbClr val="65626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14020" y="2360168"/>
            <a:ext cx="3601974" cy="6772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264406" y="2360168"/>
            <a:ext cx="3601974" cy="6772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" b="0" i="0" u="sng">
                <a:solidFill>
                  <a:srgbClr val="65626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4593" y="266468"/>
            <a:ext cx="6911213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 u="sng">
                <a:solidFill>
                  <a:srgbClr val="65626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3588" y="4397083"/>
            <a:ext cx="5058410" cy="3453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815336" y="9543288"/>
            <a:ext cx="2649728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14020" y="9543288"/>
            <a:ext cx="1904492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961888" y="9543288"/>
            <a:ext cx="1904492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35.png"/><Relationship Id="rId4" Type="http://schemas.openxmlformats.org/officeDocument/2006/relationships/image" Target="../media/image1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20.png"/><Relationship Id="rId11" Type="http://schemas.openxmlformats.org/officeDocument/2006/relationships/image" Target="../media/image4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6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55.png"/><Relationship Id="rId4" Type="http://schemas.openxmlformats.org/officeDocument/2006/relationships/image" Target="../media/image42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6.png"/><Relationship Id="rId4" Type="http://schemas.openxmlformats.org/officeDocument/2006/relationships/hyperlink" Target="http://www/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3" y="0"/>
            <a:ext cx="7909559" cy="10280650"/>
            <a:chOff x="393" y="0"/>
            <a:chExt cx="7909559" cy="10280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" y="0"/>
              <a:ext cx="4434015" cy="102489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218" y="2982468"/>
              <a:ext cx="3444176" cy="34441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63218" y="2982468"/>
              <a:ext cx="3444240" cy="3444240"/>
            </a:xfrm>
            <a:custGeom>
              <a:avLst/>
              <a:gdLst/>
              <a:ahLst/>
              <a:cxnLst/>
              <a:rect l="l" t="t" r="r" b="b"/>
              <a:pathLst>
                <a:path w="3444240" h="3444240">
                  <a:moveTo>
                    <a:pt x="1722081" y="3444176"/>
                  </a:moveTo>
                  <a:lnTo>
                    <a:pt x="1770283" y="3443514"/>
                  </a:lnTo>
                  <a:lnTo>
                    <a:pt x="1818156" y="3441541"/>
                  </a:lnTo>
                  <a:lnTo>
                    <a:pt x="1865685" y="3438273"/>
                  </a:lnTo>
                  <a:lnTo>
                    <a:pt x="1912852" y="3433728"/>
                  </a:lnTo>
                  <a:lnTo>
                    <a:pt x="1959639" y="3427923"/>
                  </a:lnTo>
                  <a:lnTo>
                    <a:pt x="2006030" y="3420876"/>
                  </a:lnTo>
                  <a:lnTo>
                    <a:pt x="2052006" y="3412603"/>
                  </a:lnTo>
                  <a:lnTo>
                    <a:pt x="2097552" y="3403122"/>
                  </a:lnTo>
                  <a:lnTo>
                    <a:pt x="2142649" y="3392450"/>
                  </a:lnTo>
                  <a:lnTo>
                    <a:pt x="2187280" y="3380605"/>
                  </a:lnTo>
                  <a:lnTo>
                    <a:pt x="2231429" y="3367603"/>
                  </a:lnTo>
                  <a:lnTo>
                    <a:pt x="2275077" y="3353462"/>
                  </a:lnTo>
                  <a:lnTo>
                    <a:pt x="2318208" y="3338199"/>
                  </a:lnTo>
                  <a:lnTo>
                    <a:pt x="2360804" y="3321832"/>
                  </a:lnTo>
                  <a:lnTo>
                    <a:pt x="2402847" y="3304378"/>
                  </a:lnTo>
                  <a:lnTo>
                    <a:pt x="2444322" y="3285853"/>
                  </a:lnTo>
                  <a:lnTo>
                    <a:pt x="2485210" y="3266276"/>
                  </a:lnTo>
                  <a:lnTo>
                    <a:pt x="2525494" y="3245664"/>
                  </a:lnTo>
                  <a:lnTo>
                    <a:pt x="2565157" y="3224033"/>
                  </a:lnTo>
                  <a:lnTo>
                    <a:pt x="2604182" y="3201401"/>
                  </a:lnTo>
                  <a:lnTo>
                    <a:pt x="2642551" y="3177786"/>
                  </a:lnTo>
                  <a:lnTo>
                    <a:pt x="2680247" y="3153204"/>
                  </a:lnTo>
                  <a:lnTo>
                    <a:pt x="2717254" y="3127673"/>
                  </a:lnTo>
                  <a:lnTo>
                    <a:pt x="2753552" y="3101210"/>
                  </a:lnTo>
                  <a:lnTo>
                    <a:pt x="2789126" y="3073833"/>
                  </a:lnTo>
                  <a:lnTo>
                    <a:pt x="2823958" y="3045558"/>
                  </a:lnTo>
                  <a:lnTo>
                    <a:pt x="2858031" y="3016404"/>
                  </a:lnTo>
                  <a:lnTo>
                    <a:pt x="2891327" y="2986386"/>
                  </a:lnTo>
                  <a:lnTo>
                    <a:pt x="2923830" y="2955523"/>
                  </a:lnTo>
                  <a:lnTo>
                    <a:pt x="2955521" y="2923831"/>
                  </a:lnTo>
                  <a:lnTo>
                    <a:pt x="2986385" y="2891329"/>
                  </a:lnTo>
                  <a:lnTo>
                    <a:pt x="3016402" y="2858033"/>
                  </a:lnTo>
                  <a:lnTo>
                    <a:pt x="3045557" y="2823960"/>
                  </a:lnTo>
                  <a:lnTo>
                    <a:pt x="3073832" y="2789129"/>
                  </a:lnTo>
                  <a:lnTo>
                    <a:pt x="3101210" y="2753555"/>
                  </a:lnTo>
                  <a:lnTo>
                    <a:pt x="3127672" y="2717256"/>
                  </a:lnTo>
                  <a:lnTo>
                    <a:pt x="3153203" y="2680251"/>
                  </a:lnTo>
                  <a:lnTo>
                    <a:pt x="3177785" y="2642555"/>
                  </a:lnTo>
                  <a:lnTo>
                    <a:pt x="3201401" y="2604186"/>
                  </a:lnTo>
                  <a:lnTo>
                    <a:pt x="3224032" y="2565161"/>
                  </a:lnTo>
                  <a:lnTo>
                    <a:pt x="3245663" y="2525499"/>
                  </a:lnTo>
                  <a:lnTo>
                    <a:pt x="3266276" y="2485215"/>
                  </a:lnTo>
                  <a:lnTo>
                    <a:pt x="3285853" y="2444327"/>
                  </a:lnTo>
                  <a:lnTo>
                    <a:pt x="3304378" y="2402853"/>
                  </a:lnTo>
                  <a:lnTo>
                    <a:pt x="3321832" y="2360809"/>
                  </a:lnTo>
                  <a:lnTo>
                    <a:pt x="3338199" y="2318214"/>
                  </a:lnTo>
                  <a:lnTo>
                    <a:pt x="3353462" y="2275083"/>
                  </a:lnTo>
                  <a:lnTo>
                    <a:pt x="3367603" y="2231436"/>
                  </a:lnTo>
                  <a:lnTo>
                    <a:pt x="3380605" y="2187288"/>
                  </a:lnTo>
                  <a:lnTo>
                    <a:pt x="3392450" y="2142657"/>
                  </a:lnTo>
                  <a:lnTo>
                    <a:pt x="3403122" y="2097560"/>
                  </a:lnTo>
                  <a:lnTo>
                    <a:pt x="3412603" y="2052015"/>
                  </a:lnTo>
                  <a:lnTo>
                    <a:pt x="3420876" y="2006039"/>
                  </a:lnTo>
                  <a:lnTo>
                    <a:pt x="3427923" y="1959649"/>
                  </a:lnTo>
                  <a:lnTo>
                    <a:pt x="3433728" y="1912862"/>
                  </a:lnTo>
                  <a:lnTo>
                    <a:pt x="3438273" y="1865696"/>
                  </a:lnTo>
                  <a:lnTo>
                    <a:pt x="3441541" y="1818168"/>
                  </a:lnTo>
                  <a:lnTo>
                    <a:pt x="3443514" y="1770295"/>
                  </a:lnTo>
                  <a:lnTo>
                    <a:pt x="3444176" y="1722094"/>
                  </a:lnTo>
                  <a:lnTo>
                    <a:pt x="3443514" y="1673893"/>
                  </a:lnTo>
                  <a:lnTo>
                    <a:pt x="3441541" y="1626019"/>
                  </a:lnTo>
                  <a:lnTo>
                    <a:pt x="3438273" y="1578491"/>
                  </a:lnTo>
                  <a:lnTo>
                    <a:pt x="3433728" y="1531324"/>
                  </a:lnTo>
                  <a:lnTo>
                    <a:pt x="3427923" y="1484537"/>
                  </a:lnTo>
                  <a:lnTo>
                    <a:pt x="3420876" y="1438146"/>
                  </a:lnTo>
                  <a:lnTo>
                    <a:pt x="3412603" y="1392169"/>
                  </a:lnTo>
                  <a:lnTo>
                    <a:pt x="3403122" y="1346624"/>
                  </a:lnTo>
                  <a:lnTo>
                    <a:pt x="3392450" y="1301527"/>
                  </a:lnTo>
                  <a:lnTo>
                    <a:pt x="3380605" y="1256895"/>
                  </a:lnTo>
                  <a:lnTo>
                    <a:pt x="3367603" y="1212747"/>
                  </a:lnTo>
                  <a:lnTo>
                    <a:pt x="3353462" y="1169099"/>
                  </a:lnTo>
                  <a:lnTo>
                    <a:pt x="3338199" y="1125968"/>
                  </a:lnTo>
                  <a:lnTo>
                    <a:pt x="3321832" y="1083372"/>
                  </a:lnTo>
                  <a:lnTo>
                    <a:pt x="3304378" y="1041328"/>
                  </a:lnTo>
                  <a:lnTo>
                    <a:pt x="3285853" y="999853"/>
                  </a:lnTo>
                  <a:lnTo>
                    <a:pt x="3266276" y="958965"/>
                  </a:lnTo>
                  <a:lnTo>
                    <a:pt x="3245663" y="918681"/>
                  </a:lnTo>
                  <a:lnTo>
                    <a:pt x="3224032" y="879018"/>
                  </a:lnTo>
                  <a:lnTo>
                    <a:pt x="3201401" y="839993"/>
                  </a:lnTo>
                  <a:lnTo>
                    <a:pt x="3177785" y="801624"/>
                  </a:lnTo>
                  <a:lnTo>
                    <a:pt x="3153203" y="763928"/>
                  </a:lnTo>
                  <a:lnTo>
                    <a:pt x="3127672" y="726922"/>
                  </a:lnTo>
                  <a:lnTo>
                    <a:pt x="3101210" y="690623"/>
                  </a:lnTo>
                  <a:lnTo>
                    <a:pt x="3073832" y="655049"/>
                  </a:lnTo>
                  <a:lnTo>
                    <a:pt x="3045557" y="620217"/>
                  </a:lnTo>
                  <a:lnTo>
                    <a:pt x="3016402" y="586145"/>
                  </a:lnTo>
                  <a:lnTo>
                    <a:pt x="2986385" y="552848"/>
                  </a:lnTo>
                  <a:lnTo>
                    <a:pt x="2955521" y="520346"/>
                  </a:lnTo>
                  <a:lnTo>
                    <a:pt x="2923830" y="488654"/>
                  </a:lnTo>
                  <a:lnTo>
                    <a:pt x="2891327" y="457791"/>
                  </a:lnTo>
                  <a:lnTo>
                    <a:pt x="2858031" y="427773"/>
                  </a:lnTo>
                  <a:lnTo>
                    <a:pt x="2823958" y="398618"/>
                  </a:lnTo>
                  <a:lnTo>
                    <a:pt x="2789126" y="370343"/>
                  </a:lnTo>
                  <a:lnTo>
                    <a:pt x="2753552" y="342966"/>
                  </a:lnTo>
                  <a:lnTo>
                    <a:pt x="2717254" y="316503"/>
                  </a:lnTo>
                  <a:lnTo>
                    <a:pt x="2680247" y="290972"/>
                  </a:lnTo>
                  <a:lnTo>
                    <a:pt x="2642551" y="266390"/>
                  </a:lnTo>
                  <a:lnTo>
                    <a:pt x="2604182" y="242775"/>
                  </a:lnTo>
                  <a:lnTo>
                    <a:pt x="2565157" y="220143"/>
                  </a:lnTo>
                  <a:lnTo>
                    <a:pt x="2525494" y="198512"/>
                  </a:lnTo>
                  <a:lnTo>
                    <a:pt x="2485210" y="177900"/>
                  </a:lnTo>
                  <a:lnTo>
                    <a:pt x="2444322" y="158322"/>
                  </a:lnTo>
                  <a:lnTo>
                    <a:pt x="2402847" y="139798"/>
                  </a:lnTo>
                  <a:lnTo>
                    <a:pt x="2360804" y="122343"/>
                  </a:lnTo>
                  <a:lnTo>
                    <a:pt x="2318208" y="105976"/>
                  </a:lnTo>
                  <a:lnTo>
                    <a:pt x="2275077" y="90714"/>
                  </a:lnTo>
                  <a:lnTo>
                    <a:pt x="2231429" y="76573"/>
                  </a:lnTo>
                  <a:lnTo>
                    <a:pt x="2187280" y="63571"/>
                  </a:lnTo>
                  <a:lnTo>
                    <a:pt x="2142649" y="51725"/>
                  </a:lnTo>
                  <a:lnTo>
                    <a:pt x="2097552" y="41054"/>
                  </a:lnTo>
                  <a:lnTo>
                    <a:pt x="2052006" y="31572"/>
                  </a:lnTo>
                  <a:lnTo>
                    <a:pt x="2006030" y="23300"/>
                  </a:lnTo>
                  <a:lnTo>
                    <a:pt x="1959639" y="16252"/>
                  </a:lnTo>
                  <a:lnTo>
                    <a:pt x="1912852" y="10447"/>
                  </a:lnTo>
                  <a:lnTo>
                    <a:pt x="1865685" y="5902"/>
                  </a:lnTo>
                  <a:lnTo>
                    <a:pt x="1818156" y="2634"/>
                  </a:lnTo>
                  <a:lnTo>
                    <a:pt x="1770283" y="661"/>
                  </a:lnTo>
                  <a:lnTo>
                    <a:pt x="1722081" y="0"/>
                  </a:lnTo>
                  <a:lnTo>
                    <a:pt x="1673881" y="661"/>
                  </a:lnTo>
                  <a:lnTo>
                    <a:pt x="1626008" y="2634"/>
                  </a:lnTo>
                  <a:lnTo>
                    <a:pt x="1578480" y="5902"/>
                  </a:lnTo>
                  <a:lnTo>
                    <a:pt x="1531314" y="10447"/>
                  </a:lnTo>
                  <a:lnTo>
                    <a:pt x="1484527" y="16252"/>
                  </a:lnTo>
                  <a:lnTo>
                    <a:pt x="1438137" y="23300"/>
                  </a:lnTo>
                  <a:lnTo>
                    <a:pt x="1392161" y="31572"/>
                  </a:lnTo>
                  <a:lnTo>
                    <a:pt x="1346615" y="41054"/>
                  </a:lnTo>
                  <a:lnTo>
                    <a:pt x="1301519" y="51725"/>
                  </a:lnTo>
                  <a:lnTo>
                    <a:pt x="1256888" y="63571"/>
                  </a:lnTo>
                  <a:lnTo>
                    <a:pt x="1212740" y="76573"/>
                  </a:lnTo>
                  <a:lnTo>
                    <a:pt x="1169092" y="90714"/>
                  </a:lnTo>
                  <a:lnTo>
                    <a:pt x="1125962" y="105976"/>
                  </a:lnTo>
                  <a:lnTo>
                    <a:pt x="1083366" y="122343"/>
                  </a:lnTo>
                  <a:lnTo>
                    <a:pt x="1041323" y="139798"/>
                  </a:lnTo>
                  <a:lnTo>
                    <a:pt x="999849" y="158322"/>
                  </a:lnTo>
                  <a:lnTo>
                    <a:pt x="958961" y="177900"/>
                  </a:lnTo>
                  <a:lnTo>
                    <a:pt x="918677" y="198512"/>
                  </a:lnTo>
                  <a:lnTo>
                    <a:pt x="879014" y="220143"/>
                  </a:lnTo>
                  <a:lnTo>
                    <a:pt x="839990" y="242775"/>
                  </a:lnTo>
                  <a:lnTo>
                    <a:pt x="801621" y="266390"/>
                  </a:lnTo>
                  <a:lnTo>
                    <a:pt x="763925" y="290972"/>
                  </a:lnTo>
                  <a:lnTo>
                    <a:pt x="726919" y="316503"/>
                  </a:lnTo>
                  <a:lnTo>
                    <a:pt x="690621" y="342966"/>
                  </a:lnTo>
                  <a:lnTo>
                    <a:pt x="655047" y="370343"/>
                  </a:lnTo>
                  <a:lnTo>
                    <a:pt x="620215" y="398618"/>
                  </a:lnTo>
                  <a:lnTo>
                    <a:pt x="586143" y="427773"/>
                  </a:lnTo>
                  <a:lnTo>
                    <a:pt x="552846" y="457791"/>
                  </a:lnTo>
                  <a:lnTo>
                    <a:pt x="520344" y="488654"/>
                  </a:lnTo>
                  <a:lnTo>
                    <a:pt x="488653" y="520346"/>
                  </a:lnTo>
                  <a:lnTo>
                    <a:pt x="457790" y="552848"/>
                  </a:lnTo>
                  <a:lnTo>
                    <a:pt x="427772" y="586145"/>
                  </a:lnTo>
                  <a:lnTo>
                    <a:pt x="398617" y="620217"/>
                  </a:lnTo>
                  <a:lnTo>
                    <a:pt x="370342" y="655049"/>
                  </a:lnTo>
                  <a:lnTo>
                    <a:pt x="342965" y="690623"/>
                  </a:lnTo>
                  <a:lnTo>
                    <a:pt x="316502" y="726922"/>
                  </a:lnTo>
                  <a:lnTo>
                    <a:pt x="290971" y="763928"/>
                  </a:lnTo>
                  <a:lnTo>
                    <a:pt x="266390" y="801624"/>
                  </a:lnTo>
                  <a:lnTo>
                    <a:pt x="242774" y="839993"/>
                  </a:lnTo>
                  <a:lnTo>
                    <a:pt x="220143" y="879018"/>
                  </a:lnTo>
                  <a:lnTo>
                    <a:pt x="198512" y="918681"/>
                  </a:lnTo>
                  <a:lnTo>
                    <a:pt x="177899" y="958965"/>
                  </a:lnTo>
                  <a:lnTo>
                    <a:pt x="158322" y="999853"/>
                  </a:lnTo>
                  <a:lnTo>
                    <a:pt x="139798" y="1041328"/>
                  </a:lnTo>
                  <a:lnTo>
                    <a:pt x="122343" y="1083372"/>
                  </a:lnTo>
                  <a:lnTo>
                    <a:pt x="105976" y="1125968"/>
                  </a:lnTo>
                  <a:lnTo>
                    <a:pt x="90713" y="1169099"/>
                  </a:lnTo>
                  <a:lnTo>
                    <a:pt x="76573" y="1212747"/>
                  </a:lnTo>
                  <a:lnTo>
                    <a:pt x="63571" y="1256895"/>
                  </a:lnTo>
                  <a:lnTo>
                    <a:pt x="51725" y="1301527"/>
                  </a:lnTo>
                  <a:lnTo>
                    <a:pt x="41053" y="1346624"/>
                  </a:lnTo>
                  <a:lnTo>
                    <a:pt x="31572" y="1392169"/>
                  </a:lnTo>
                  <a:lnTo>
                    <a:pt x="23300" y="1438146"/>
                  </a:lnTo>
                  <a:lnTo>
                    <a:pt x="16252" y="1484537"/>
                  </a:lnTo>
                  <a:lnTo>
                    <a:pt x="10447" y="1531324"/>
                  </a:lnTo>
                  <a:lnTo>
                    <a:pt x="5902" y="1578491"/>
                  </a:lnTo>
                  <a:lnTo>
                    <a:pt x="2634" y="1626019"/>
                  </a:lnTo>
                  <a:lnTo>
                    <a:pt x="661" y="1673893"/>
                  </a:lnTo>
                  <a:lnTo>
                    <a:pt x="0" y="1722094"/>
                  </a:lnTo>
                  <a:lnTo>
                    <a:pt x="661" y="1770295"/>
                  </a:lnTo>
                  <a:lnTo>
                    <a:pt x="2634" y="1818168"/>
                  </a:lnTo>
                  <a:lnTo>
                    <a:pt x="5902" y="1865696"/>
                  </a:lnTo>
                  <a:lnTo>
                    <a:pt x="10447" y="1912862"/>
                  </a:lnTo>
                  <a:lnTo>
                    <a:pt x="16252" y="1959649"/>
                  </a:lnTo>
                  <a:lnTo>
                    <a:pt x="23300" y="2006039"/>
                  </a:lnTo>
                  <a:lnTo>
                    <a:pt x="31572" y="2052015"/>
                  </a:lnTo>
                  <a:lnTo>
                    <a:pt x="41053" y="2097560"/>
                  </a:lnTo>
                  <a:lnTo>
                    <a:pt x="51725" y="2142657"/>
                  </a:lnTo>
                  <a:lnTo>
                    <a:pt x="63571" y="2187288"/>
                  </a:lnTo>
                  <a:lnTo>
                    <a:pt x="76573" y="2231436"/>
                  </a:lnTo>
                  <a:lnTo>
                    <a:pt x="90713" y="2275083"/>
                  </a:lnTo>
                  <a:lnTo>
                    <a:pt x="105976" y="2318214"/>
                  </a:lnTo>
                  <a:lnTo>
                    <a:pt x="122343" y="2360809"/>
                  </a:lnTo>
                  <a:lnTo>
                    <a:pt x="139798" y="2402853"/>
                  </a:lnTo>
                  <a:lnTo>
                    <a:pt x="158322" y="2444327"/>
                  </a:lnTo>
                  <a:lnTo>
                    <a:pt x="177899" y="2485215"/>
                  </a:lnTo>
                  <a:lnTo>
                    <a:pt x="198512" y="2525499"/>
                  </a:lnTo>
                  <a:lnTo>
                    <a:pt x="220143" y="2565161"/>
                  </a:lnTo>
                  <a:lnTo>
                    <a:pt x="242774" y="2604186"/>
                  </a:lnTo>
                  <a:lnTo>
                    <a:pt x="266390" y="2642555"/>
                  </a:lnTo>
                  <a:lnTo>
                    <a:pt x="290971" y="2680251"/>
                  </a:lnTo>
                  <a:lnTo>
                    <a:pt x="316502" y="2717256"/>
                  </a:lnTo>
                  <a:lnTo>
                    <a:pt x="342965" y="2753555"/>
                  </a:lnTo>
                  <a:lnTo>
                    <a:pt x="370342" y="2789129"/>
                  </a:lnTo>
                  <a:lnTo>
                    <a:pt x="398617" y="2823960"/>
                  </a:lnTo>
                  <a:lnTo>
                    <a:pt x="427772" y="2858033"/>
                  </a:lnTo>
                  <a:lnTo>
                    <a:pt x="457790" y="2891329"/>
                  </a:lnTo>
                  <a:lnTo>
                    <a:pt x="488653" y="2923831"/>
                  </a:lnTo>
                  <a:lnTo>
                    <a:pt x="520344" y="2955523"/>
                  </a:lnTo>
                  <a:lnTo>
                    <a:pt x="552846" y="2986386"/>
                  </a:lnTo>
                  <a:lnTo>
                    <a:pt x="586143" y="3016404"/>
                  </a:lnTo>
                  <a:lnTo>
                    <a:pt x="620215" y="3045558"/>
                  </a:lnTo>
                  <a:lnTo>
                    <a:pt x="655047" y="3073833"/>
                  </a:lnTo>
                  <a:lnTo>
                    <a:pt x="690621" y="3101210"/>
                  </a:lnTo>
                  <a:lnTo>
                    <a:pt x="726919" y="3127673"/>
                  </a:lnTo>
                  <a:lnTo>
                    <a:pt x="763925" y="3153204"/>
                  </a:lnTo>
                  <a:lnTo>
                    <a:pt x="801621" y="3177786"/>
                  </a:lnTo>
                  <a:lnTo>
                    <a:pt x="839990" y="3201401"/>
                  </a:lnTo>
                  <a:lnTo>
                    <a:pt x="879014" y="3224033"/>
                  </a:lnTo>
                  <a:lnTo>
                    <a:pt x="918677" y="3245664"/>
                  </a:lnTo>
                  <a:lnTo>
                    <a:pt x="958961" y="3266276"/>
                  </a:lnTo>
                  <a:lnTo>
                    <a:pt x="999849" y="3285853"/>
                  </a:lnTo>
                  <a:lnTo>
                    <a:pt x="1041323" y="3304378"/>
                  </a:lnTo>
                  <a:lnTo>
                    <a:pt x="1083366" y="3321832"/>
                  </a:lnTo>
                  <a:lnTo>
                    <a:pt x="1125962" y="3338199"/>
                  </a:lnTo>
                  <a:lnTo>
                    <a:pt x="1169092" y="3353462"/>
                  </a:lnTo>
                  <a:lnTo>
                    <a:pt x="1212740" y="3367603"/>
                  </a:lnTo>
                  <a:lnTo>
                    <a:pt x="1256888" y="3380605"/>
                  </a:lnTo>
                  <a:lnTo>
                    <a:pt x="1301519" y="3392450"/>
                  </a:lnTo>
                  <a:lnTo>
                    <a:pt x="1346615" y="3403122"/>
                  </a:lnTo>
                  <a:lnTo>
                    <a:pt x="1392161" y="3412603"/>
                  </a:lnTo>
                  <a:lnTo>
                    <a:pt x="1438137" y="3420876"/>
                  </a:lnTo>
                  <a:lnTo>
                    <a:pt x="1484527" y="3427923"/>
                  </a:lnTo>
                  <a:lnTo>
                    <a:pt x="1531314" y="3433728"/>
                  </a:lnTo>
                  <a:lnTo>
                    <a:pt x="1578480" y="3438273"/>
                  </a:lnTo>
                  <a:lnTo>
                    <a:pt x="1626008" y="3441541"/>
                  </a:lnTo>
                  <a:lnTo>
                    <a:pt x="1673881" y="3443514"/>
                  </a:lnTo>
                  <a:lnTo>
                    <a:pt x="1722081" y="3444176"/>
                  </a:lnTo>
                  <a:close/>
                </a:path>
              </a:pathLst>
            </a:custGeom>
            <a:ln w="38091">
              <a:solidFill>
                <a:srgbClr val="231F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23395" y="6526161"/>
              <a:ext cx="2150745" cy="2397760"/>
            </a:xfrm>
            <a:custGeom>
              <a:avLst/>
              <a:gdLst/>
              <a:ahLst/>
              <a:cxnLst/>
              <a:rect l="l" t="t" r="r" b="b"/>
              <a:pathLst>
                <a:path w="2150745" h="2397759">
                  <a:moveTo>
                    <a:pt x="27501" y="2397467"/>
                  </a:moveTo>
                  <a:lnTo>
                    <a:pt x="20871" y="2348399"/>
                  </a:lnTo>
                  <a:lnTo>
                    <a:pt x="15161" y="2299591"/>
                  </a:lnTo>
                  <a:lnTo>
                    <a:pt x="10369" y="2251054"/>
                  </a:lnTo>
                  <a:lnTo>
                    <a:pt x="6488" y="2202794"/>
                  </a:lnTo>
                  <a:lnTo>
                    <a:pt x="3515" y="2154822"/>
                  </a:lnTo>
                  <a:lnTo>
                    <a:pt x="1446" y="2107145"/>
                  </a:lnTo>
                  <a:lnTo>
                    <a:pt x="275" y="2059772"/>
                  </a:lnTo>
                  <a:lnTo>
                    <a:pt x="0" y="2012711"/>
                  </a:lnTo>
                  <a:lnTo>
                    <a:pt x="614" y="1965972"/>
                  </a:lnTo>
                  <a:lnTo>
                    <a:pt x="2114" y="1919563"/>
                  </a:lnTo>
                  <a:lnTo>
                    <a:pt x="4495" y="1873491"/>
                  </a:lnTo>
                  <a:lnTo>
                    <a:pt x="7753" y="1827767"/>
                  </a:lnTo>
                  <a:lnTo>
                    <a:pt x="11883" y="1782398"/>
                  </a:lnTo>
                  <a:lnTo>
                    <a:pt x="16881" y="1737393"/>
                  </a:lnTo>
                  <a:lnTo>
                    <a:pt x="22743" y="1692761"/>
                  </a:lnTo>
                  <a:lnTo>
                    <a:pt x="29463" y="1648510"/>
                  </a:lnTo>
                  <a:lnTo>
                    <a:pt x="37039" y="1604648"/>
                  </a:lnTo>
                  <a:lnTo>
                    <a:pt x="45465" y="1561185"/>
                  </a:lnTo>
                  <a:lnTo>
                    <a:pt x="54736" y="1518129"/>
                  </a:lnTo>
                  <a:lnTo>
                    <a:pt x="64849" y="1475488"/>
                  </a:lnTo>
                  <a:lnTo>
                    <a:pt x="75798" y="1433271"/>
                  </a:lnTo>
                  <a:lnTo>
                    <a:pt x="87581" y="1391487"/>
                  </a:lnTo>
                  <a:lnTo>
                    <a:pt x="100191" y="1350143"/>
                  </a:lnTo>
                  <a:lnTo>
                    <a:pt x="113625" y="1309250"/>
                  </a:lnTo>
                  <a:lnTo>
                    <a:pt x="127878" y="1268814"/>
                  </a:lnTo>
                  <a:lnTo>
                    <a:pt x="142946" y="1228846"/>
                  </a:lnTo>
                  <a:lnTo>
                    <a:pt x="158824" y="1189352"/>
                  </a:lnTo>
                  <a:lnTo>
                    <a:pt x="175508" y="1150343"/>
                  </a:lnTo>
                  <a:lnTo>
                    <a:pt x="192994" y="1111826"/>
                  </a:lnTo>
                  <a:lnTo>
                    <a:pt x="211276" y="1073811"/>
                  </a:lnTo>
                  <a:lnTo>
                    <a:pt x="230351" y="1036305"/>
                  </a:lnTo>
                  <a:lnTo>
                    <a:pt x="250215" y="999317"/>
                  </a:lnTo>
                  <a:lnTo>
                    <a:pt x="270862" y="962856"/>
                  </a:lnTo>
                  <a:lnTo>
                    <a:pt x="292288" y="926930"/>
                  </a:lnTo>
                  <a:lnTo>
                    <a:pt x="314490" y="891549"/>
                  </a:lnTo>
                  <a:lnTo>
                    <a:pt x="337462" y="856719"/>
                  </a:lnTo>
                  <a:lnTo>
                    <a:pt x="361200" y="822451"/>
                  </a:lnTo>
                  <a:lnTo>
                    <a:pt x="385699" y="788753"/>
                  </a:lnTo>
                  <a:lnTo>
                    <a:pt x="410956" y="755632"/>
                  </a:lnTo>
                  <a:lnTo>
                    <a:pt x="436965" y="723099"/>
                  </a:lnTo>
                  <a:lnTo>
                    <a:pt x="463723" y="691160"/>
                  </a:lnTo>
                  <a:lnTo>
                    <a:pt x="491224" y="659826"/>
                  </a:lnTo>
                  <a:lnTo>
                    <a:pt x="519465" y="629104"/>
                  </a:lnTo>
                  <a:lnTo>
                    <a:pt x="548441" y="599003"/>
                  </a:lnTo>
                  <a:lnTo>
                    <a:pt x="578148" y="569532"/>
                  </a:lnTo>
                  <a:lnTo>
                    <a:pt x="608580" y="540699"/>
                  </a:lnTo>
                  <a:lnTo>
                    <a:pt x="639735" y="512512"/>
                  </a:lnTo>
                  <a:lnTo>
                    <a:pt x="671607" y="484981"/>
                  </a:lnTo>
                  <a:lnTo>
                    <a:pt x="704191" y="458114"/>
                  </a:lnTo>
                  <a:lnTo>
                    <a:pt x="737484" y="431919"/>
                  </a:lnTo>
                  <a:lnTo>
                    <a:pt x="771481" y="406406"/>
                  </a:lnTo>
                  <a:lnTo>
                    <a:pt x="806178" y="381581"/>
                  </a:lnTo>
                  <a:lnTo>
                    <a:pt x="841569" y="357455"/>
                  </a:lnTo>
                  <a:lnTo>
                    <a:pt x="877652" y="334036"/>
                  </a:lnTo>
                  <a:lnTo>
                    <a:pt x="914421" y="311332"/>
                  </a:lnTo>
                  <a:lnTo>
                    <a:pt x="951871" y="289352"/>
                  </a:lnTo>
                  <a:lnTo>
                    <a:pt x="989999" y="268104"/>
                  </a:lnTo>
                  <a:lnTo>
                    <a:pt x="1028800" y="247597"/>
                  </a:lnTo>
                  <a:lnTo>
                    <a:pt x="1068269" y="227839"/>
                  </a:lnTo>
                  <a:lnTo>
                    <a:pt x="1108403" y="208840"/>
                  </a:lnTo>
                  <a:lnTo>
                    <a:pt x="1149196" y="190608"/>
                  </a:lnTo>
                  <a:lnTo>
                    <a:pt x="1190645" y="173150"/>
                  </a:lnTo>
                  <a:lnTo>
                    <a:pt x="1232744" y="156477"/>
                  </a:lnTo>
                  <a:lnTo>
                    <a:pt x="1275490" y="140596"/>
                  </a:lnTo>
                  <a:lnTo>
                    <a:pt x="1318878" y="125516"/>
                  </a:lnTo>
                  <a:lnTo>
                    <a:pt x="1362903" y="111245"/>
                  </a:lnTo>
                  <a:lnTo>
                    <a:pt x="1407561" y="97792"/>
                  </a:lnTo>
                  <a:lnTo>
                    <a:pt x="1452848" y="85166"/>
                  </a:lnTo>
                  <a:lnTo>
                    <a:pt x="1498759" y="73376"/>
                  </a:lnTo>
                  <a:lnTo>
                    <a:pt x="1545290" y="62429"/>
                  </a:lnTo>
                  <a:lnTo>
                    <a:pt x="1592437" y="52334"/>
                  </a:lnTo>
                  <a:lnTo>
                    <a:pt x="1640194" y="43101"/>
                  </a:lnTo>
                  <a:lnTo>
                    <a:pt x="1688558" y="34736"/>
                  </a:lnTo>
                  <a:lnTo>
                    <a:pt x="1737524" y="27250"/>
                  </a:lnTo>
                  <a:lnTo>
                    <a:pt x="1787088" y="20651"/>
                  </a:lnTo>
                  <a:lnTo>
                    <a:pt x="1837245" y="14946"/>
                  </a:lnTo>
                  <a:lnTo>
                    <a:pt x="1887990" y="10146"/>
                  </a:lnTo>
                  <a:lnTo>
                    <a:pt x="1939320" y="6258"/>
                  </a:lnTo>
                  <a:lnTo>
                    <a:pt x="1991230" y="3290"/>
                  </a:lnTo>
                  <a:lnTo>
                    <a:pt x="2043716" y="1253"/>
                  </a:lnTo>
                  <a:lnTo>
                    <a:pt x="2096772" y="153"/>
                  </a:lnTo>
                  <a:lnTo>
                    <a:pt x="2150395" y="0"/>
                  </a:lnTo>
                </a:path>
              </a:pathLst>
            </a:custGeom>
            <a:ln w="63486">
              <a:solidFill>
                <a:srgbClr val="F8B1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31737" y="7864220"/>
              <a:ext cx="1207135" cy="2385060"/>
            </a:xfrm>
            <a:custGeom>
              <a:avLst/>
              <a:gdLst/>
              <a:ahLst/>
              <a:cxnLst/>
              <a:rect l="l" t="t" r="r" b="b"/>
              <a:pathLst>
                <a:path w="1207135" h="2385059">
                  <a:moveTo>
                    <a:pt x="1177002" y="0"/>
                  </a:moveTo>
                  <a:lnTo>
                    <a:pt x="1183633" y="48744"/>
                  </a:lnTo>
                  <a:lnTo>
                    <a:pt x="1189430" y="97254"/>
                  </a:lnTo>
                  <a:lnTo>
                    <a:pt x="1194395" y="145520"/>
                  </a:lnTo>
                  <a:lnTo>
                    <a:pt x="1198534" y="193537"/>
                  </a:lnTo>
                  <a:lnTo>
                    <a:pt x="1201848" y="241297"/>
                  </a:lnTo>
                  <a:lnTo>
                    <a:pt x="1204344" y="288793"/>
                  </a:lnTo>
                  <a:lnTo>
                    <a:pt x="1206022" y="336018"/>
                  </a:lnTo>
                  <a:lnTo>
                    <a:pt x="1206889" y="382965"/>
                  </a:lnTo>
                  <a:lnTo>
                    <a:pt x="1206946" y="429627"/>
                  </a:lnTo>
                  <a:lnTo>
                    <a:pt x="1206198" y="475997"/>
                  </a:lnTo>
                  <a:lnTo>
                    <a:pt x="1204649" y="522067"/>
                  </a:lnTo>
                  <a:lnTo>
                    <a:pt x="1202301" y="567832"/>
                  </a:lnTo>
                  <a:lnTo>
                    <a:pt x="1199160" y="613283"/>
                  </a:lnTo>
                  <a:lnTo>
                    <a:pt x="1195228" y="658413"/>
                  </a:lnTo>
                  <a:lnTo>
                    <a:pt x="1190508" y="703217"/>
                  </a:lnTo>
                  <a:lnTo>
                    <a:pt x="1185006" y="747685"/>
                  </a:lnTo>
                  <a:lnTo>
                    <a:pt x="1178724" y="791812"/>
                  </a:lnTo>
                  <a:lnTo>
                    <a:pt x="1171665" y="835591"/>
                  </a:lnTo>
                  <a:lnTo>
                    <a:pt x="1163835" y="879013"/>
                  </a:lnTo>
                  <a:lnTo>
                    <a:pt x="1155236" y="922073"/>
                  </a:lnTo>
                  <a:lnTo>
                    <a:pt x="1145871" y="964763"/>
                  </a:lnTo>
                  <a:lnTo>
                    <a:pt x="1135746" y="1007076"/>
                  </a:lnTo>
                  <a:lnTo>
                    <a:pt x="1124862" y="1049005"/>
                  </a:lnTo>
                  <a:lnTo>
                    <a:pt x="1113225" y="1090543"/>
                  </a:lnTo>
                  <a:lnTo>
                    <a:pt x="1100837" y="1131683"/>
                  </a:lnTo>
                  <a:lnTo>
                    <a:pt x="1087703" y="1172418"/>
                  </a:lnTo>
                  <a:lnTo>
                    <a:pt x="1073825" y="1212740"/>
                  </a:lnTo>
                  <a:lnTo>
                    <a:pt x="1059208" y="1252643"/>
                  </a:lnTo>
                  <a:lnTo>
                    <a:pt x="1043855" y="1292120"/>
                  </a:lnTo>
                  <a:lnTo>
                    <a:pt x="1027770" y="1331164"/>
                  </a:lnTo>
                  <a:lnTo>
                    <a:pt x="1010956" y="1369766"/>
                  </a:lnTo>
                  <a:lnTo>
                    <a:pt x="993418" y="1407922"/>
                  </a:lnTo>
                  <a:lnTo>
                    <a:pt x="975158" y="1445622"/>
                  </a:lnTo>
                  <a:lnTo>
                    <a:pt x="956181" y="1482861"/>
                  </a:lnTo>
                  <a:lnTo>
                    <a:pt x="936490" y="1519632"/>
                  </a:lnTo>
                  <a:lnTo>
                    <a:pt x="916089" y="1555926"/>
                  </a:lnTo>
                  <a:lnTo>
                    <a:pt x="894981" y="1591737"/>
                  </a:lnTo>
                  <a:lnTo>
                    <a:pt x="873171" y="1627059"/>
                  </a:lnTo>
                  <a:lnTo>
                    <a:pt x="850661" y="1661883"/>
                  </a:lnTo>
                  <a:lnTo>
                    <a:pt x="827455" y="1696204"/>
                  </a:lnTo>
                  <a:lnTo>
                    <a:pt x="803558" y="1730013"/>
                  </a:lnTo>
                  <a:lnTo>
                    <a:pt x="778972" y="1763304"/>
                  </a:lnTo>
                  <a:lnTo>
                    <a:pt x="753702" y="1796070"/>
                  </a:lnTo>
                  <a:lnTo>
                    <a:pt x="727751" y="1828303"/>
                  </a:lnTo>
                  <a:lnTo>
                    <a:pt x="701122" y="1859997"/>
                  </a:lnTo>
                  <a:lnTo>
                    <a:pt x="673820" y="1891145"/>
                  </a:lnTo>
                  <a:lnTo>
                    <a:pt x="645848" y="1921739"/>
                  </a:lnTo>
                  <a:lnTo>
                    <a:pt x="617209" y="1951772"/>
                  </a:lnTo>
                  <a:lnTo>
                    <a:pt x="587908" y="1981238"/>
                  </a:lnTo>
                  <a:lnTo>
                    <a:pt x="557947" y="2010128"/>
                  </a:lnTo>
                  <a:lnTo>
                    <a:pt x="527332" y="2038438"/>
                  </a:lnTo>
                  <a:lnTo>
                    <a:pt x="496064" y="2066158"/>
                  </a:lnTo>
                  <a:lnTo>
                    <a:pt x="464149" y="2093282"/>
                  </a:lnTo>
                  <a:lnTo>
                    <a:pt x="431589" y="2119804"/>
                  </a:lnTo>
                  <a:lnTo>
                    <a:pt x="398388" y="2145715"/>
                  </a:lnTo>
                  <a:lnTo>
                    <a:pt x="364550" y="2171009"/>
                  </a:lnTo>
                  <a:lnTo>
                    <a:pt x="330079" y="2195679"/>
                  </a:lnTo>
                  <a:lnTo>
                    <a:pt x="294978" y="2219718"/>
                  </a:lnTo>
                  <a:lnTo>
                    <a:pt x="259251" y="2243118"/>
                  </a:lnTo>
                  <a:lnTo>
                    <a:pt x="222901" y="2265873"/>
                  </a:lnTo>
                  <a:lnTo>
                    <a:pt x="185933" y="2287976"/>
                  </a:lnTo>
                  <a:lnTo>
                    <a:pt x="148349" y="2309419"/>
                  </a:lnTo>
                  <a:lnTo>
                    <a:pt x="110154" y="2330195"/>
                  </a:lnTo>
                  <a:lnTo>
                    <a:pt x="71351" y="2350298"/>
                  </a:lnTo>
                  <a:lnTo>
                    <a:pt x="31943" y="2369720"/>
                  </a:lnTo>
                  <a:lnTo>
                    <a:pt x="0" y="2384679"/>
                  </a:lnTo>
                </a:path>
              </a:pathLst>
            </a:custGeom>
            <a:ln w="63486">
              <a:solidFill>
                <a:srgbClr val="F8B1A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62848" y="3682797"/>
              <a:ext cx="3215640" cy="4047490"/>
            </a:xfrm>
            <a:custGeom>
              <a:avLst/>
              <a:gdLst/>
              <a:ahLst/>
              <a:cxnLst/>
              <a:rect l="l" t="t" r="r" b="b"/>
              <a:pathLst>
                <a:path w="3215640" h="4047490">
                  <a:moveTo>
                    <a:pt x="27515" y="2455773"/>
                  </a:moveTo>
                  <a:lnTo>
                    <a:pt x="20959" y="2406115"/>
                  </a:lnTo>
                  <a:lnTo>
                    <a:pt x="15302" y="2356718"/>
                  </a:lnTo>
                  <a:lnTo>
                    <a:pt x="10539" y="2307591"/>
                  </a:lnTo>
                  <a:lnTo>
                    <a:pt x="6667" y="2258741"/>
                  </a:lnTo>
                  <a:lnTo>
                    <a:pt x="3682" y="2210178"/>
                  </a:lnTo>
                  <a:lnTo>
                    <a:pt x="1578" y="2161910"/>
                  </a:lnTo>
                  <a:lnTo>
                    <a:pt x="352" y="2113945"/>
                  </a:lnTo>
                  <a:lnTo>
                    <a:pt x="0" y="2066291"/>
                  </a:lnTo>
                  <a:lnTo>
                    <a:pt x="516" y="2018958"/>
                  </a:lnTo>
                  <a:lnTo>
                    <a:pt x="1898" y="1971954"/>
                  </a:lnTo>
                  <a:lnTo>
                    <a:pt x="4140" y="1925287"/>
                  </a:lnTo>
                  <a:lnTo>
                    <a:pt x="7238" y="1878966"/>
                  </a:lnTo>
                  <a:lnTo>
                    <a:pt x="11189" y="1832998"/>
                  </a:lnTo>
                  <a:lnTo>
                    <a:pt x="15987" y="1787394"/>
                  </a:lnTo>
                  <a:lnTo>
                    <a:pt x="21629" y="1742160"/>
                  </a:lnTo>
                  <a:lnTo>
                    <a:pt x="28110" y="1697306"/>
                  </a:lnTo>
                  <a:lnTo>
                    <a:pt x="35426" y="1652840"/>
                  </a:lnTo>
                  <a:lnTo>
                    <a:pt x="43572" y="1608770"/>
                  </a:lnTo>
                  <a:lnTo>
                    <a:pt x="52545" y="1565105"/>
                  </a:lnTo>
                  <a:lnTo>
                    <a:pt x="62341" y="1521853"/>
                  </a:lnTo>
                  <a:lnTo>
                    <a:pt x="72954" y="1479024"/>
                  </a:lnTo>
                  <a:lnTo>
                    <a:pt x="84381" y="1436624"/>
                  </a:lnTo>
                  <a:lnTo>
                    <a:pt x="96617" y="1394663"/>
                  </a:lnTo>
                  <a:lnTo>
                    <a:pt x="109658" y="1353150"/>
                  </a:lnTo>
                  <a:lnTo>
                    <a:pt x="123500" y="1312092"/>
                  </a:lnTo>
                  <a:lnTo>
                    <a:pt x="138139" y="1271498"/>
                  </a:lnTo>
                  <a:lnTo>
                    <a:pt x="153569" y="1231377"/>
                  </a:lnTo>
                  <a:lnTo>
                    <a:pt x="169788" y="1191737"/>
                  </a:lnTo>
                  <a:lnTo>
                    <a:pt x="186791" y="1152587"/>
                  </a:lnTo>
                  <a:lnTo>
                    <a:pt x="204572" y="1113934"/>
                  </a:lnTo>
                  <a:lnTo>
                    <a:pt x="223129" y="1075788"/>
                  </a:lnTo>
                  <a:lnTo>
                    <a:pt x="242457" y="1038157"/>
                  </a:lnTo>
                  <a:lnTo>
                    <a:pt x="262552" y="1001049"/>
                  </a:lnTo>
                  <a:lnTo>
                    <a:pt x="283409" y="964473"/>
                  </a:lnTo>
                  <a:lnTo>
                    <a:pt x="305024" y="928437"/>
                  </a:lnTo>
                  <a:lnTo>
                    <a:pt x="327393" y="892950"/>
                  </a:lnTo>
                  <a:lnTo>
                    <a:pt x="350511" y="858020"/>
                  </a:lnTo>
                  <a:lnTo>
                    <a:pt x="374375" y="823656"/>
                  </a:lnTo>
                  <a:lnTo>
                    <a:pt x="398979" y="789867"/>
                  </a:lnTo>
                  <a:lnTo>
                    <a:pt x="424321" y="756659"/>
                  </a:lnTo>
                  <a:lnTo>
                    <a:pt x="450394" y="724043"/>
                  </a:lnTo>
                  <a:lnTo>
                    <a:pt x="477196" y="692027"/>
                  </a:lnTo>
                  <a:lnTo>
                    <a:pt x="504722" y="660618"/>
                  </a:lnTo>
                  <a:lnTo>
                    <a:pt x="532967" y="629826"/>
                  </a:lnTo>
                  <a:lnTo>
                    <a:pt x="561928" y="599659"/>
                  </a:lnTo>
                  <a:lnTo>
                    <a:pt x="591600" y="570125"/>
                  </a:lnTo>
                  <a:lnTo>
                    <a:pt x="621979" y="541233"/>
                  </a:lnTo>
                  <a:lnTo>
                    <a:pt x="653060" y="512991"/>
                  </a:lnTo>
                  <a:lnTo>
                    <a:pt x="684839" y="485408"/>
                  </a:lnTo>
                  <a:lnTo>
                    <a:pt x="717313" y="458493"/>
                  </a:lnTo>
                  <a:lnTo>
                    <a:pt x="750476" y="432253"/>
                  </a:lnTo>
                  <a:lnTo>
                    <a:pt x="784325" y="406697"/>
                  </a:lnTo>
                  <a:lnTo>
                    <a:pt x="818855" y="381834"/>
                  </a:lnTo>
                  <a:lnTo>
                    <a:pt x="854061" y="357672"/>
                  </a:lnTo>
                  <a:lnTo>
                    <a:pt x="889941" y="334220"/>
                  </a:lnTo>
                  <a:lnTo>
                    <a:pt x="926488" y="311486"/>
                  </a:lnTo>
                  <a:lnTo>
                    <a:pt x="963700" y="289478"/>
                  </a:lnTo>
                  <a:lnTo>
                    <a:pt x="1001572" y="268205"/>
                  </a:lnTo>
                  <a:lnTo>
                    <a:pt x="1040099" y="247675"/>
                  </a:lnTo>
                  <a:lnTo>
                    <a:pt x="1079278" y="227898"/>
                  </a:lnTo>
                  <a:lnTo>
                    <a:pt x="1119103" y="208881"/>
                  </a:lnTo>
                  <a:lnTo>
                    <a:pt x="1159571" y="190632"/>
                  </a:lnTo>
                  <a:lnTo>
                    <a:pt x="1200678" y="173161"/>
                  </a:lnTo>
                  <a:lnTo>
                    <a:pt x="1242419" y="156476"/>
                  </a:lnTo>
                  <a:lnTo>
                    <a:pt x="1284789" y="140584"/>
                  </a:lnTo>
                  <a:lnTo>
                    <a:pt x="1327786" y="125496"/>
                  </a:lnTo>
                  <a:lnTo>
                    <a:pt x="1371404" y="111219"/>
                  </a:lnTo>
                  <a:lnTo>
                    <a:pt x="1415638" y="97761"/>
                  </a:lnTo>
                  <a:lnTo>
                    <a:pt x="1460486" y="85131"/>
                  </a:lnTo>
                  <a:lnTo>
                    <a:pt x="1505942" y="73338"/>
                  </a:lnTo>
                  <a:lnTo>
                    <a:pt x="1552003" y="62389"/>
                  </a:lnTo>
                  <a:lnTo>
                    <a:pt x="1598663" y="52295"/>
                  </a:lnTo>
                  <a:lnTo>
                    <a:pt x="1645919" y="43062"/>
                  </a:lnTo>
                  <a:lnTo>
                    <a:pt x="1693767" y="34699"/>
                  </a:lnTo>
                  <a:lnTo>
                    <a:pt x="1742202" y="27215"/>
                  </a:lnTo>
                  <a:lnTo>
                    <a:pt x="1791220" y="20619"/>
                  </a:lnTo>
                  <a:lnTo>
                    <a:pt x="1840816" y="14918"/>
                  </a:lnTo>
                  <a:lnTo>
                    <a:pt x="1890987" y="10122"/>
                  </a:lnTo>
                  <a:lnTo>
                    <a:pt x="1941728" y="6238"/>
                  </a:lnTo>
                  <a:lnTo>
                    <a:pt x="1993035" y="3276"/>
                  </a:lnTo>
                  <a:lnTo>
                    <a:pt x="2044903" y="1243"/>
                  </a:lnTo>
                  <a:lnTo>
                    <a:pt x="2097329" y="148"/>
                  </a:lnTo>
                  <a:lnTo>
                    <a:pt x="2150307" y="0"/>
                  </a:lnTo>
                </a:path>
                <a:path w="3215640" h="4047490">
                  <a:moveTo>
                    <a:pt x="3185307" y="1370558"/>
                  </a:moveTo>
                  <a:lnTo>
                    <a:pt x="3191871" y="1419940"/>
                  </a:lnTo>
                  <a:lnTo>
                    <a:pt x="3197619" y="1469086"/>
                  </a:lnTo>
                  <a:lnTo>
                    <a:pt x="3202554" y="1517989"/>
                  </a:lnTo>
                  <a:lnTo>
                    <a:pt x="3206679" y="1566642"/>
                  </a:lnTo>
                  <a:lnTo>
                    <a:pt x="3209999" y="1615038"/>
                  </a:lnTo>
                  <a:lnTo>
                    <a:pt x="3212517" y="1663170"/>
                  </a:lnTo>
                  <a:lnTo>
                    <a:pt x="3214236" y="1711031"/>
                  </a:lnTo>
                  <a:lnTo>
                    <a:pt x="3215160" y="1758614"/>
                  </a:lnTo>
                  <a:lnTo>
                    <a:pt x="3215293" y="1805911"/>
                  </a:lnTo>
                  <a:lnTo>
                    <a:pt x="3214637" y="1852917"/>
                  </a:lnTo>
                  <a:lnTo>
                    <a:pt x="3213197" y="1899624"/>
                  </a:lnTo>
                  <a:lnTo>
                    <a:pt x="3210976" y="1946024"/>
                  </a:lnTo>
                  <a:lnTo>
                    <a:pt x="3207977" y="1992112"/>
                  </a:lnTo>
                  <a:lnTo>
                    <a:pt x="3204205" y="2037880"/>
                  </a:lnTo>
                  <a:lnTo>
                    <a:pt x="3199662" y="2083320"/>
                  </a:lnTo>
                  <a:lnTo>
                    <a:pt x="3194352" y="2128427"/>
                  </a:lnTo>
                  <a:lnTo>
                    <a:pt x="3188279" y="2173192"/>
                  </a:lnTo>
                  <a:lnTo>
                    <a:pt x="3181447" y="2217610"/>
                  </a:lnTo>
                  <a:lnTo>
                    <a:pt x="3173858" y="2261672"/>
                  </a:lnTo>
                  <a:lnTo>
                    <a:pt x="3165516" y="2305373"/>
                  </a:lnTo>
                  <a:lnTo>
                    <a:pt x="3156425" y="2348704"/>
                  </a:lnTo>
                  <a:lnTo>
                    <a:pt x="3146589" y="2391659"/>
                  </a:lnTo>
                  <a:lnTo>
                    <a:pt x="3136010" y="2434232"/>
                  </a:lnTo>
                  <a:lnTo>
                    <a:pt x="3124693" y="2476414"/>
                  </a:lnTo>
                  <a:lnTo>
                    <a:pt x="3112641" y="2518199"/>
                  </a:lnTo>
                  <a:lnTo>
                    <a:pt x="3099858" y="2559581"/>
                  </a:lnTo>
                  <a:lnTo>
                    <a:pt x="3086346" y="2600551"/>
                  </a:lnTo>
                  <a:lnTo>
                    <a:pt x="3072111" y="2641103"/>
                  </a:lnTo>
                  <a:lnTo>
                    <a:pt x="3057154" y="2681230"/>
                  </a:lnTo>
                  <a:lnTo>
                    <a:pt x="3041480" y="2720926"/>
                  </a:lnTo>
                  <a:lnTo>
                    <a:pt x="3025092" y="2760182"/>
                  </a:lnTo>
                  <a:lnTo>
                    <a:pt x="3007994" y="2798992"/>
                  </a:lnTo>
                  <a:lnTo>
                    <a:pt x="2990190" y="2837349"/>
                  </a:lnTo>
                  <a:lnTo>
                    <a:pt x="2971682" y="2875246"/>
                  </a:lnTo>
                  <a:lnTo>
                    <a:pt x="2952474" y="2912676"/>
                  </a:lnTo>
                  <a:lnTo>
                    <a:pt x="2932571" y="2949633"/>
                  </a:lnTo>
                  <a:lnTo>
                    <a:pt x="2911975" y="2986108"/>
                  </a:lnTo>
                  <a:lnTo>
                    <a:pt x="2890690" y="3022095"/>
                  </a:lnTo>
                  <a:lnTo>
                    <a:pt x="2868719" y="3057587"/>
                  </a:lnTo>
                  <a:lnTo>
                    <a:pt x="2846066" y="3092577"/>
                  </a:lnTo>
                  <a:lnTo>
                    <a:pt x="2822735" y="3127058"/>
                  </a:lnTo>
                  <a:lnTo>
                    <a:pt x="2798729" y="3161023"/>
                  </a:lnTo>
                  <a:lnTo>
                    <a:pt x="2774052" y="3194465"/>
                  </a:lnTo>
                  <a:lnTo>
                    <a:pt x="2748707" y="3227377"/>
                  </a:lnTo>
                  <a:lnTo>
                    <a:pt x="2722698" y="3259752"/>
                  </a:lnTo>
                  <a:lnTo>
                    <a:pt x="2696028" y="3291583"/>
                  </a:lnTo>
                  <a:lnTo>
                    <a:pt x="2668701" y="3322863"/>
                  </a:lnTo>
                  <a:lnTo>
                    <a:pt x="2640720" y="3353585"/>
                  </a:lnTo>
                  <a:lnTo>
                    <a:pt x="2612089" y="3383742"/>
                  </a:lnTo>
                  <a:lnTo>
                    <a:pt x="2582812" y="3413327"/>
                  </a:lnTo>
                  <a:lnTo>
                    <a:pt x="2552891" y="3442333"/>
                  </a:lnTo>
                  <a:lnTo>
                    <a:pt x="2522331" y="3470753"/>
                  </a:lnTo>
                  <a:lnTo>
                    <a:pt x="2491135" y="3498580"/>
                  </a:lnTo>
                  <a:lnTo>
                    <a:pt x="2459307" y="3525807"/>
                  </a:lnTo>
                  <a:lnTo>
                    <a:pt x="2426850" y="3552427"/>
                  </a:lnTo>
                  <a:lnTo>
                    <a:pt x="2393767" y="3578433"/>
                  </a:lnTo>
                  <a:lnTo>
                    <a:pt x="2360063" y="3603818"/>
                  </a:lnTo>
                  <a:lnTo>
                    <a:pt x="2325740" y="3628575"/>
                  </a:lnTo>
                  <a:lnTo>
                    <a:pt x="2290802" y="3652697"/>
                  </a:lnTo>
                  <a:lnTo>
                    <a:pt x="2255254" y="3676177"/>
                  </a:lnTo>
                  <a:lnTo>
                    <a:pt x="2219097" y="3699008"/>
                  </a:lnTo>
                  <a:lnTo>
                    <a:pt x="2182337" y="3721183"/>
                  </a:lnTo>
                  <a:lnTo>
                    <a:pt x="2144976" y="3742695"/>
                  </a:lnTo>
                  <a:lnTo>
                    <a:pt x="2107018" y="3763537"/>
                  </a:lnTo>
                  <a:lnTo>
                    <a:pt x="2068466" y="3783702"/>
                  </a:lnTo>
                  <a:lnTo>
                    <a:pt x="2029324" y="3803183"/>
                  </a:lnTo>
                  <a:lnTo>
                    <a:pt x="1989596" y="3821973"/>
                  </a:lnTo>
                  <a:lnTo>
                    <a:pt x="1949285" y="3840065"/>
                  </a:lnTo>
                  <a:lnTo>
                    <a:pt x="1908395" y="3857452"/>
                  </a:lnTo>
                  <a:lnTo>
                    <a:pt x="1866929" y="3874127"/>
                  </a:lnTo>
                  <a:lnTo>
                    <a:pt x="1824890" y="3890083"/>
                  </a:lnTo>
                  <a:lnTo>
                    <a:pt x="1782283" y="3905313"/>
                  </a:lnTo>
                  <a:lnTo>
                    <a:pt x="1739111" y="3919810"/>
                  </a:lnTo>
                  <a:lnTo>
                    <a:pt x="1695376" y="3933567"/>
                  </a:lnTo>
                  <a:lnTo>
                    <a:pt x="1651084" y="3946578"/>
                  </a:lnTo>
                  <a:lnTo>
                    <a:pt x="1606237" y="3958834"/>
                  </a:lnTo>
                  <a:lnTo>
                    <a:pt x="1560839" y="3970329"/>
                  </a:lnTo>
                  <a:lnTo>
                    <a:pt x="1514894" y="3981056"/>
                  </a:lnTo>
                  <a:lnTo>
                    <a:pt x="1468404" y="3991008"/>
                  </a:lnTo>
                  <a:lnTo>
                    <a:pt x="1421374" y="4000179"/>
                  </a:lnTo>
                  <a:lnTo>
                    <a:pt x="1373807" y="4008560"/>
                  </a:lnTo>
                  <a:lnTo>
                    <a:pt x="1325707" y="4016145"/>
                  </a:lnTo>
                  <a:lnTo>
                    <a:pt x="1277077" y="4022927"/>
                  </a:lnTo>
                  <a:lnTo>
                    <a:pt x="1227920" y="4028900"/>
                  </a:lnTo>
                  <a:lnTo>
                    <a:pt x="1178241" y="4034055"/>
                  </a:lnTo>
                  <a:lnTo>
                    <a:pt x="1128043" y="4038386"/>
                  </a:lnTo>
                  <a:lnTo>
                    <a:pt x="1077328" y="4041887"/>
                  </a:lnTo>
                  <a:lnTo>
                    <a:pt x="1026102" y="4044549"/>
                  </a:lnTo>
                  <a:lnTo>
                    <a:pt x="974367" y="4046367"/>
                  </a:lnTo>
                  <a:lnTo>
                    <a:pt x="922127" y="4047332"/>
                  </a:lnTo>
                  <a:lnTo>
                    <a:pt x="869385" y="4047439"/>
                  </a:lnTo>
                </a:path>
              </a:pathLst>
            </a:custGeom>
            <a:ln w="63486">
              <a:solidFill>
                <a:srgbClr val="FABE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578897" y="7509624"/>
            <a:ext cx="2457450" cy="201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70" b="1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estudiaremos: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Calibri"/>
              <a:cs typeface="Calibri"/>
            </a:endParaRPr>
          </a:p>
          <a:p>
            <a:pPr marL="123189" indent="-108585">
              <a:lnSpc>
                <a:spcPts val="1230"/>
              </a:lnSpc>
              <a:buChar char="•"/>
              <a:tabLst>
                <a:tab pos="12382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concepto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endParaRPr sz="1050">
              <a:latin typeface="Calibri"/>
              <a:cs typeface="Calibri"/>
            </a:endParaRPr>
          </a:p>
          <a:p>
            <a:pPr marL="123189">
              <a:lnSpc>
                <a:spcPts val="1230"/>
              </a:lnSpc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1050">
              <a:latin typeface="Calibri"/>
              <a:cs typeface="Calibri"/>
            </a:endParaRPr>
          </a:p>
          <a:p>
            <a:pPr marL="123189" marR="499745" indent="-108585">
              <a:lnSpc>
                <a:spcPts val="1200"/>
              </a:lnSpc>
              <a:spcBef>
                <a:spcPts val="880"/>
              </a:spcBef>
              <a:buChar char="•"/>
              <a:tabLst>
                <a:tab pos="12382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funciones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1050">
              <a:latin typeface="Calibri"/>
              <a:cs typeface="Calibri"/>
            </a:endParaRPr>
          </a:p>
          <a:p>
            <a:pPr marL="123189" marR="553720" indent="-108585">
              <a:lnSpc>
                <a:spcPts val="1200"/>
              </a:lnSpc>
              <a:spcBef>
                <a:spcPts val="850"/>
              </a:spcBef>
              <a:buChar char="•"/>
              <a:tabLst>
                <a:tab pos="12382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comunicaciones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área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marL="123189" indent="-108585">
              <a:lnSpc>
                <a:spcPct val="100000"/>
              </a:lnSpc>
              <a:spcBef>
                <a:spcPts val="760"/>
              </a:spcBef>
              <a:buChar char="•"/>
              <a:tabLst>
                <a:tab pos="12382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marL="123189" indent="-108585">
              <a:lnSpc>
                <a:spcPct val="100000"/>
              </a:lnSpc>
              <a:spcBef>
                <a:spcPts val="790"/>
              </a:spcBef>
              <a:buChar char="•"/>
              <a:tabLst>
                <a:tab pos="12382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60255" y="4455900"/>
            <a:ext cx="2371725" cy="2626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6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esta</a:t>
            </a:r>
            <a:r>
              <a:rPr dirty="0" sz="105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unidad</a:t>
            </a:r>
            <a:r>
              <a:rPr dirty="0" sz="1050" spc="6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aprenderás</a:t>
            </a:r>
            <a:r>
              <a:rPr dirty="0" sz="105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a: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Calibri"/>
              <a:cs typeface="Calibri"/>
            </a:endParaRPr>
          </a:p>
          <a:p>
            <a:pPr marL="132080" marR="317500" indent="-108585">
              <a:lnSpc>
                <a:spcPts val="1200"/>
              </a:lnSpc>
              <a:buChar char="•"/>
              <a:tabLst>
                <a:tab pos="132715" algn="l"/>
              </a:tabLst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Analizar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diferentes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formas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organizar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endParaRPr sz="1050">
              <a:latin typeface="Calibri"/>
              <a:cs typeface="Calibri"/>
            </a:endParaRPr>
          </a:p>
          <a:p>
            <a:pPr marL="132080">
              <a:lnSpc>
                <a:spcPts val="1170"/>
              </a:lnSpc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1050">
              <a:latin typeface="Calibri"/>
              <a:cs typeface="Calibri"/>
            </a:endParaRPr>
          </a:p>
          <a:p>
            <a:pPr marL="132080" marR="5080" indent="-108585">
              <a:lnSpc>
                <a:spcPts val="1200"/>
              </a:lnSpc>
              <a:spcBef>
                <a:spcPts val="880"/>
              </a:spcBef>
              <a:buChar char="•"/>
              <a:tabLst>
                <a:tab pos="132715" algn="l"/>
              </a:tabLst>
            </a:pP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Definir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funciones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marL="132080" marR="121920" indent="-108585">
              <a:lnSpc>
                <a:spcPts val="1200"/>
              </a:lnSpc>
              <a:spcBef>
                <a:spcPts val="850"/>
              </a:spcBef>
              <a:buChar char="•"/>
              <a:tabLst>
                <a:tab pos="132715" algn="l"/>
              </a:tabLst>
            </a:pP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Identificar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tipos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marL="132080" marR="737870" indent="-108585">
              <a:lnSpc>
                <a:spcPts val="1200"/>
              </a:lnSpc>
              <a:spcBef>
                <a:spcPts val="850"/>
              </a:spcBef>
              <a:buChar char="•"/>
              <a:tabLst>
                <a:tab pos="132715" algn="l"/>
              </a:tabLst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Analizar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marL="132080" marR="216535" indent="-108585">
              <a:lnSpc>
                <a:spcPts val="1200"/>
              </a:lnSpc>
              <a:spcBef>
                <a:spcPts val="850"/>
              </a:spcBef>
              <a:buChar char="•"/>
              <a:tabLst>
                <a:tab pos="13271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Valorar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necesidad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establecer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métodos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3792" y="2074530"/>
            <a:ext cx="422465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4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2700" spc="1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2700" spc="114">
                <a:solidFill>
                  <a:srgbClr val="231F1F"/>
                </a:solidFill>
                <a:latin typeface="Calibri"/>
                <a:cs typeface="Calibri"/>
              </a:rPr>
              <a:t>área</a:t>
            </a:r>
            <a:r>
              <a:rPr dirty="0" sz="2700" spc="1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2700" spc="8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2700" spc="1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2700" spc="1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2700" spc="10">
                <a:solidFill>
                  <a:srgbClr val="231F1F"/>
                </a:solidFill>
                <a:latin typeface="Calibri"/>
                <a:cs typeface="Calibri"/>
              </a:rPr>
              <a:t>humanos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62138" y="822815"/>
            <a:ext cx="1741805" cy="1397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68070" algn="l"/>
              </a:tabLst>
            </a:pPr>
            <a:r>
              <a:rPr dirty="0" u="none" sz="2300" spc="55" b="1">
                <a:solidFill>
                  <a:srgbClr val="205353"/>
                </a:solidFill>
                <a:latin typeface="Calibri"/>
                <a:cs typeface="Calibri"/>
              </a:rPr>
              <a:t>Unidad</a:t>
            </a:r>
            <a:r>
              <a:rPr dirty="0" u="none" sz="2300" spc="55" b="1">
                <a:solidFill>
                  <a:srgbClr val="205353"/>
                </a:solidFill>
                <a:latin typeface="Calibri"/>
                <a:cs typeface="Calibri"/>
              </a:rPr>
              <a:t>	</a:t>
            </a:r>
            <a:r>
              <a:rPr dirty="0" u="none" sz="9000" spc="635" b="1">
                <a:solidFill>
                  <a:srgbClr val="205353"/>
                </a:solidFill>
                <a:latin typeface="Calibri"/>
                <a:cs typeface="Calibri"/>
              </a:rPr>
              <a:t>1</a:t>
            </a:r>
            <a:endParaRPr sz="9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" y="0"/>
            <a:ext cx="1168006" cy="8339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949" y="270628"/>
            <a:ext cx="17811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500" spc="270"/>
              <a:t>1</a:t>
            </a:r>
            <a:r>
              <a:rPr dirty="0" u="none" sz="2500" spc="50"/>
              <a:t> </a:t>
            </a:r>
            <a:r>
              <a:rPr dirty="0" u="none" baseline="6172" sz="1350" spc="22"/>
              <a:t>El</a:t>
            </a:r>
            <a:r>
              <a:rPr dirty="0" u="none" baseline="6172" sz="1350" spc="104"/>
              <a:t> </a:t>
            </a:r>
            <a:r>
              <a:rPr dirty="0" u="none" baseline="6172" sz="1350" spc="67"/>
              <a:t>área</a:t>
            </a:r>
            <a:r>
              <a:rPr dirty="0" u="none" baseline="6172" sz="1350" spc="97"/>
              <a:t> </a:t>
            </a:r>
            <a:r>
              <a:rPr dirty="0" u="none" baseline="6172" sz="1350" spc="44"/>
              <a:t>de</a:t>
            </a:r>
            <a:r>
              <a:rPr dirty="0" u="none" baseline="6172" sz="1350" spc="97"/>
              <a:t> </a:t>
            </a:r>
            <a:r>
              <a:rPr dirty="0" u="none" baseline="6172" sz="1350" spc="7"/>
              <a:t>recursos</a:t>
            </a:r>
            <a:r>
              <a:rPr dirty="0" u="none" baseline="6172" sz="1350" spc="104"/>
              <a:t> </a:t>
            </a:r>
            <a:r>
              <a:rPr dirty="0" u="none" baseline="6172" sz="1350" spc="15"/>
              <a:t>humanos</a:t>
            </a:r>
            <a:endParaRPr baseline="6172" sz="1350"/>
          </a:p>
        </p:txBody>
      </p:sp>
      <p:sp>
        <p:nvSpPr>
          <p:cNvPr id="4" name="object 4"/>
          <p:cNvSpPr/>
          <p:nvPr/>
        </p:nvSpPr>
        <p:spPr>
          <a:xfrm>
            <a:off x="745921" y="668540"/>
            <a:ext cx="4354830" cy="0"/>
          </a:xfrm>
          <a:custGeom>
            <a:avLst/>
            <a:gdLst/>
            <a:ahLst/>
            <a:cxnLst/>
            <a:rect l="l" t="t" r="r" b="b"/>
            <a:pathLst>
              <a:path w="4354830" h="0">
                <a:moveTo>
                  <a:pt x="0" y="0"/>
                </a:moveTo>
                <a:lnTo>
                  <a:pt x="4354461" y="0"/>
                </a:lnTo>
              </a:path>
            </a:pathLst>
          </a:custGeom>
          <a:ln w="3809">
            <a:solidFill>
              <a:srgbClr val="6562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3833" y="9913920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" y="992754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328973" y="321352"/>
                </a:moveTo>
                <a:lnTo>
                  <a:pt x="0" y="321352"/>
                </a:lnTo>
                <a:lnTo>
                  <a:pt x="0" y="0"/>
                </a:lnTo>
                <a:lnTo>
                  <a:pt x="48459" y="3556"/>
                </a:lnTo>
                <a:lnTo>
                  <a:pt x="94989" y="13949"/>
                </a:lnTo>
                <a:lnTo>
                  <a:pt x="138788" y="30647"/>
                </a:lnTo>
                <a:lnTo>
                  <a:pt x="179344" y="53139"/>
                </a:lnTo>
                <a:lnTo>
                  <a:pt x="216147" y="80915"/>
                </a:lnTo>
                <a:lnTo>
                  <a:pt x="248689" y="113464"/>
                </a:lnTo>
                <a:lnTo>
                  <a:pt x="276457" y="150276"/>
                </a:lnTo>
                <a:lnTo>
                  <a:pt x="298943" y="190840"/>
                </a:lnTo>
                <a:lnTo>
                  <a:pt x="315636" y="234645"/>
                </a:lnTo>
                <a:lnTo>
                  <a:pt x="326026" y="281180"/>
                </a:lnTo>
                <a:lnTo>
                  <a:pt x="328973" y="321352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9565" y="981621"/>
            <a:ext cx="185585" cy="1856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58497" y="925983"/>
            <a:ext cx="29286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0" b="1">
                <a:solidFill>
                  <a:srgbClr val="231F1F"/>
                </a:solidFill>
                <a:latin typeface="Calibri"/>
                <a:cs typeface="Calibri"/>
              </a:rPr>
              <a:t>5.</a:t>
            </a:r>
            <a:r>
              <a:rPr dirty="0" sz="1800" spc="1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45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800" spc="1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r>
              <a:rPr dirty="0" sz="1800" spc="1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800" spc="1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800" spc="1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15" b="1">
                <a:solidFill>
                  <a:srgbClr val="231F1F"/>
                </a:solidFill>
                <a:latin typeface="Calibri"/>
                <a:cs typeface="Calibri"/>
              </a:rPr>
              <a:t>trabajo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9565" y="1394320"/>
            <a:ext cx="5039360" cy="612140"/>
          </a:xfrm>
          <a:custGeom>
            <a:avLst/>
            <a:gdLst/>
            <a:ahLst/>
            <a:cxnLst/>
            <a:rect l="l" t="t" r="r" b="b"/>
            <a:pathLst>
              <a:path w="5039359" h="612139">
                <a:moveTo>
                  <a:pt x="4886515" y="611886"/>
                </a:moveTo>
                <a:lnTo>
                  <a:pt x="152349" y="611886"/>
                </a:lnTo>
                <a:lnTo>
                  <a:pt x="64272" y="588073"/>
                </a:lnTo>
                <a:lnTo>
                  <a:pt x="19043" y="535686"/>
                </a:lnTo>
                <a:lnTo>
                  <a:pt x="2380" y="483298"/>
                </a:lnTo>
                <a:lnTo>
                  <a:pt x="0" y="459486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4886515" y="0"/>
                </a:lnTo>
                <a:lnTo>
                  <a:pt x="4974592" y="23804"/>
                </a:lnTo>
                <a:lnTo>
                  <a:pt x="5019821" y="76174"/>
                </a:lnTo>
                <a:lnTo>
                  <a:pt x="5036484" y="128544"/>
                </a:lnTo>
                <a:lnTo>
                  <a:pt x="5038864" y="152349"/>
                </a:lnTo>
                <a:lnTo>
                  <a:pt x="5038864" y="459486"/>
                </a:lnTo>
                <a:lnTo>
                  <a:pt x="5015060" y="547592"/>
                </a:lnTo>
                <a:lnTo>
                  <a:pt x="4962690" y="592836"/>
                </a:lnTo>
                <a:lnTo>
                  <a:pt x="4910320" y="609504"/>
                </a:lnTo>
                <a:lnTo>
                  <a:pt x="4886515" y="611886"/>
                </a:lnTo>
                <a:close/>
              </a:path>
            </a:pathLst>
          </a:custGeom>
          <a:solidFill>
            <a:srgbClr val="F8B1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26822" y="1449912"/>
            <a:ext cx="4848860" cy="4902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motivación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todo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aquello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que impulsa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una persona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hacer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algo; 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si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trata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motivación 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trabajo,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implicaría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todo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aquello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impulse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individuo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realizar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mejor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posible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su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6832" y="2115452"/>
            <a:ext cx="5065395" cy="158496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3335" marR="5080" indent="-1270">
              <a:lnSpc>
                <a:spcPts val="1200"/>
              </a:lnSpc>
              <a:spcBef>
                <a:spcPts val="190"/>
              </a:spcBef>
            </a:pP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todas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les motiva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mismo,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pues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basan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actuación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motivaciones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internas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externas:</a:t>
            </a:r>
            <a:endParaRPr sz="1050">
              <a:latin typeface="Calibri"/>
              <a:cs typeface="Calibri"/>
            </a:endParaRPr>
          </a:p>
          <a:p>
            <a:pPr algn="just" marL="120650" marR="5080" indent="-107950">
              <a:lnSpc>
                <a:spcPts val="1200"/>
              </a:lnSpc>
              <a:spcBef>
                <a:spcPts val="565"/>
              </a:spcBef>
              <a:buChar char="•"/>
              <a:tabLst>
                <a:tab pos="121920" algn="l"/>
              </a:tabLst>
            </a:pP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Motivaciones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internas.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Dependen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carácter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tenga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persona,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pro-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vienen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voluntad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interior. 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tienden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hacer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bien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trabajo por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orgullo,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ambición,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responsabilidad,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  <a:p>
            <a:pPr algn="just" marL="121285" marR="5080" indent="-108585">
              <a:lnSpc>
                <a:spcPts val="1200"/>
              </a:lnSpc>
              <a:spcBef>
                <a:spcPts val="284"/>
              </a:spcBef>
              <a:buChar char="•"/>
              <a:tabLst>
                <a:tab pos="121285" algn="l"/>
              </a:tabLst>
            </a:pP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Motivaciones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externas.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Vienen determinadas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condiciones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trabajo,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sa-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lario,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relaciones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compañeros,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56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función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humanos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intentar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motivaciones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internas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externas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armonicen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sí.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9565" y="4015384"/>
            <a:ext cx="123278" cy="12332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506580" y="3960930"/>
            <a:ext cx="5073015" cy="2334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00"/>
              </a:spcBef>
            </a:pPr>
            <a:r>
              <a:rPr dirty="0" sz="1300" spc="60" b="1">
                <a:solidFill>
                  <a:srgbClr val="231F1F"/>
                </a:solidFill>
                <a:latin typeface="Calibri"/>
                <a:cs typeface="Calibri"/>
              </a:rPr>
              <a:t>5.1.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-10" b="1">
                <a:solidFill>
                  <a:srgbClr val="231F1F"/>
                </a:solidFill>
                <a:latin typeface="Calibri"/>
                <a:cs typeface="Calibri"/>
              </a:rPr>
              <a:t>Teorías</a:t>
            </a:r>
            <a:r>
              <a:rPr dirty="0" sz="1300" spc="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1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300" spc="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4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endParaRPr sz="130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1110"/>
              </a:spcBef>
            </a:pP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muchas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teorías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sobre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motivación. 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partir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experiencias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Hawthorne,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Elton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Mayo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creó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teoría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las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relaciones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humanas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contrarrestar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deshu-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manización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trabajo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iniciada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Frederick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Taylor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aplicación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métodos tan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rigurosos 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solo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buscaban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obtener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mayor productividad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consideraban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trabaja-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dor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hombre-máquina.</a:t>
            </a:r>
            <a:endParaRPr sz="1050">
              <a:latin typeface="Calibri"/>
              <a:cs typeface="Calibri"/>
            </a:endParaRPr>
          </a:p>
          <a:p>
            <a:pPr algn="just" marL="12700" marR="12065" indent="635">
              <a:lnSpc>
                <a:spcPts val="1200"/>
              </a:lnSpc>
              <a:spcBef>
                <a:spcPts val="570"/>
              </a:spcBef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Todas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teorías 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ponen 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manifiesto 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difícil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resulta</a:t>
            </a:r>
            <a:r>
              <a:rPr dirty="0" sz="10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comprender 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factores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depende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satisfacción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pero todas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ellas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han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ido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desarrollando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partiendo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las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relaciones humanas. 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fondo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todas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teorías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subyace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hecho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que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las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personas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se </a:t>
            </a: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mueven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para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satisfacer 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sus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propias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entury Gothic"/>
                <a:cs typeface="Century Gothic"/>
              </a:rPr>
              <a:t>necesidades.</a:t>
            </a:r>
            <a:endParaRPr sz="1050">
              <a:latin typeface="Century Gothic"/>
              <a:cs typeface="Century Gothic"/>
            </a:endParaRPr>
          </a:p>
          <a:p>
            <a:pPr algn="just" marL="13335" marR="12065" indent="-635">
              <a:lnSpc>
                <a:spcPts val="1200"/>
              </a:lnSpc>
              <a:spcBef>
                <a:spcPts val="565"/>
              </a:spcBef>
            </a:pP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Entre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distintas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teorías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motivacionales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destacan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Maslow.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Otras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teorías siguie-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ron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esta,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McGregor,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Herzberg,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Vroom…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9567" y="6562281"/>
            <a:ext cx="116126" cy="11612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06846" y="6513331"/>
            <a:ext cx="5066030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00"/>
              </a:spcBef>
            </a:pP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A.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25" b="1">
                <a:solidFill>
                  <a:srgbClr val="231F1F"/>
                </a:solidFill>
                <a:latin typeface="Calibri"/>
                <a:cs typeface="Calibri"/>
              </a:rPr>
              <a:t>Teoría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231F1F"/>
                </a:solidFill>
                <a:latin typeface="Calibri"/>
                <a:cs typeface="Calibri"/>
              </a:rPr>
              <a:t>Maslow.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231F1F"/>
                </a:solidFill>
                <a:latin typeface="Calibri"/>
                <a:cs typeface="Calibri"/>
              </a:rPr>
              <a:t>Jerarquía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necesidades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231F1F"/>
                </a:solidFill>
                <a:latin typeface="Calibri"/>
                <a:cs typeface="Calibri"/>
              </a:rPr>
              <a:t>humanas</a:t>
            </a:r>
            <a:endParaRPr sz="1200">
              <a:latin typeface="Calibri"/>
              <a:cs typeface="Calibri"/>
            </a:endParaRPr>
          </a:p>
          <a:p>
            <a:pPr algn="just" marL="12700" marR="5080" indent="-635">
              <a:lnSpc>
                <a:spcPts val="1200"/>
              </a:lnSpc>
              <a:spcBef>
                <a:spcPts val="113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110">
                <a:solidFill>
                  <a:srgbClr val="231F1F"/>
                </a:solidFill>
                <a:latin typeface="Calibri"/>
                <a:cs typeface="Calibri"/>
              </a:rPr>
              <a:t>1943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psicólogo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Abraham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Maslow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publicó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</a:t>
            </a:r>
            <a:r>
              <a:rPr dirty="0" sz="1050" spc="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teoría 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sobre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motivación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humana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estableció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jerarquía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las necesidades,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partiendo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idea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35">
                <a:solidFill>
                  <a:srgbClr val="231F1F"/>
                </a:solidFill>
                <a:latin typeface="Calibri"/>
                <a:cs typeface="Calibri"/>
              </a:rPr>
              <a:t>im- 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pulsa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persona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hacer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algo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satisfacer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propias necesidades,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entendiendo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satisfacción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gusto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experimenta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vez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cumplido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deseo.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Por tanto,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si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conocen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necesidades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podrán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comprender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motivaciones.</a:t>
            </a:r>
            <a:endParaRPr sz="1050">
              <a:latin typeface="Calibri"/>
              <a:cs typeface="Calibri"/>
            </a:endParaRPr>
          </a:p>
          <a:p>
            <a:pPr algn="just" marL="13970" marR="5080">
              <a:lnSpc>
                <a:spcPts val="1200"/>
              </a:lnSpc>
              <a:spcBef>
                <a:spcPts val="570"/>
              </a:spcBef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Maslow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distinguió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cinco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necesidades,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cuya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satisfacción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implica,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generalmen-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te,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orden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prioridades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(Fig.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1.6).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66369" y="1433715"/>
            <a:ext cx="1967230" cy="3259454"/>
            <a:chOff x="366369" y="1433715"/>
            <a:chExt cx="1967230" cy="3259454"/>
          </a:xfrm>
        </p:grpSpPr>
        <p:sp>
          <p:nvSpPr>
            <p:cNvPr id="17" name="object 17"/>
            <p:cNvSpPr/>
            <p:nvPr/>
          </p:nvSpPr>
          <p:spPr>
            <a:xfrm>
              <a:off x="379069" y="1446416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30" h="266064">
                  <a:moveTo>
                    <a:pt x="1941461" y="265899"/>
                  </a:moveTo>
                  <a:lnTo>
                    <a:pt x="0" y="265899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1789112" y="0"/>
                  </a:lnTo>
                  <a:lnTo>
                    <a:pt x="1877189" y="23804"/>
                  </a:lnTo>
                  <a:lnTo>
                    <a:pt x="1922418" y="76174"/>
                  </a:lnTo>
                  <a:lnTo>
                    <a:pt x="1939081" y="128544"/>
                  </a:lnTo>
                  <a:lnTo>
                    <a:pt x="1941461" y="152349"/>
                  </a:lnTo>
                  <a:lnTo>
                    <a:pt x="1941461" y="265899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9069" y="1446415"/>
              <a:ext cx="1941830" cy="3234055"/>
            </a:xfrm>
            <a:custGeom>
              <a:avLst/>
              <a:gdLst/>
              <a:ahLst/>
              <a:cxnLst/>
              <a:rect l="l" t="t" r="r" b="b"/>
              <a:pathLst>
                <a:path w="1941830" h="3234054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3081426"/>
                  </a:lnTo>
                  <a:lnTo>
                    <a:pt x="2380" y="3105232"/>
                  </a:lnTo>
                  <a:lnTo>
                    <a:pt x="19043" y="3157607"/>
                  </a:lnTo>
                  <a:lnTo>
                    <a:pt x="64272" y="3209981"/>
                  </a:lnTo>
                  <a:lnTo>
                    <a:pt x="152349" y="3233788"/>
                  </a:lnTo>
                  <a:lnTo>
                    <a:pt x="1789112" y="3233788"/>
                  </a:lnTo>
                  <a:lnTo>
                    <a:pt x="1812917" y="3231407"/>
                  </a:lnTo>
                  <a:lnTo>
                    <a:pt x="1865287" y="3214743"/>
                  </a:lnTo>
                  <a:lnTo>
                    <a:pt x="1917657" y="3169510"/>
                  </a:lnTo>
                  <a:lnTo>
                    <a:pt x="1941461" y="3081426"/>
                  </a:lnTo>
                  <a:lnTo>
                    <a:pt x="1941461" y="152349"/>
                  </a:lnTo>
                  <a:lnTo>
                    <a:pt x="1939081" y="128544"/>
                  </a:lnTo>
                  <a:lnTo>
                    <a:pt x="1922418" y="76174"/>
                  </a:lnTo>
                  <a:lnTo>
                    <a:pt x="1877189" y="23804"/>
                  </a:lnTo>
                  <a:lnTo>
                    <a:pt x="17891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91280" y="1499685"/>
            <a:ext cx="1718945" cy="308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8135">
              <a:lnSpc>
                <a:spcPct val="100000"/>
              </a:lnSpc>
              <a:spcBef>
                <a:spcPts val="100"/>
              </a:spcBef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¿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6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í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100" spc="130" b="1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100"/>
              </a:lnSpc>
            </a:pP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Frederick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Taylor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(1856-1915),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conocido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 spc="25" b="1">
                <a:solidFill>
                  <a:srgbClr val="231F1F"/>
                </a:solidFill>
                <a:latin typeface="Century Gothic"/>
                <a:cs typeface="Century Gothic"/>
              </a:rPr>
              <a:t>padre </a:t>
            </a:r>
            <a:r>
              <a:rPr dirty="0" sz="950" spc="-10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950" spc="35" b="1">
                <a:solidFill>
                  <a:srgbClr val="231F1F"/>
                </a:solidFill>
                <a:latin typeface="Century Gothic"/>
                <a:cs typeface="Century Gothic"/>
              </a:rPr>
              <a:t>la </a:t>
            </a:r>
            <a:r>
              <a:rPr dirty="0" sz="950" spc="-254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30" b="1">
                <a:solidFill>
                  <a:srgbClr val="231F1F"/>
                </a:solidFill>
                <a:latin typeface="Century Gothic"/>
                <a:cs typeface="Century Gothic"/>
              </a:rPr>
              <a:t>organización </a:t>
            </a:r>
            <a:r>
              <a:rPr dirty="0" sz="950" spc="50" b="1">
                <a:solidFill>
                  <a:srgbClr val="231F1F"/>
                </a:solidFill>
                <a:latin typeface="Century Gothic"/>
                <a:cs typeface="Century Gothic"/>
              </a:rPr>
              <a:t>industrial, </a:t>
            </a:r>
            <a:r>
              <a:rPr dirty="0" sz="950" spc="-30">
                <a:solidFill>
                  <a:srgbClr val="231F1F"/>
                </a:solidFill>
                <a:latin typeface="Calibri"/>
                <a:cs typeface="Calibri"/>
              </a:rPr>
              <a:t>tra-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bajó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taller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mecánico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convirtió en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uno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más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pro-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ductivos,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consiguió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puesto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jefe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 el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taller.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Taylor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dedicó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organizar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trabajo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partir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35" b="1">
                <a:solidFill>
                  <a:srgbClr val="231F1F"/>
                </a:solidFill>
                <a:latin typeface="Century Gothic"/>
                <a:cs typeface="Century Gothic"/>
              </a:rPr>
              <a:t>estudios </a:t>
            </a:r>
            <a:r>
              <a:rPr dirty="0" sz="950" spc="-10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950" spc="45" b="1">
                <a:solidFill>
                  <a:srgbClr val="231F1F"/>
                </a:solidFill>
                <a:latin typeface="Century Gothic"/>
                <a:cs typeface="Century Gothic"/>
              </a:rPr>
              <a:t>los </a:t>
            </a:r>
            <a:r>
              <a:rPr dirty="0" sz="950" spc="-254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30" b="1">
                <a:solidFill>
                  <a:srgbClr val="231F1F"/>
                </a:solidFill>
                <a:latin typeface="Century Gothic"/>
                <a:cs typeface="Century Gothic"/>
              </a:rPr>
              <a:t>tiempos</a:t>
            </a:r>
            <a:r>
              <a:rPr dirty="0" sz="950" spc="3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70" b="1">
                <a:solidFill>
                  <a:srgbClr val="231F1F"/>
                </a:solidFill>
                <a:latin typeface="Century Gothic"/>
                <a:cs typeface="Century Gothic"/>
              </a:rPr>
              <a:t>y</a:t>
            </a:r>
            <a:r>
              <a:rPr dirty="0" sz="950" spc="35" b="1">
                <a:solidFill>
                  <a:srgbClr val="231F1F"/>
                </a:solidFill>
                <a:latin typeface="Century Gothic"/>
                <a:cs typeface="Century Gothic"/>
              </a:rPr>
              <a:t> movimientos,</a:t>
            </a:r>
            <a:r>
              <a:rPr dirty="0" sz="950" spc="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950" spc="-20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establecer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forma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más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adecua-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da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remunerar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trabaja-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dores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fin</a:t>
            </a:r>
            <a:r>
              <a:rPr dirty="0" sz="950" spc="1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incrementar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productividad.</a:t>
            </a:r>
            <a:endParaRPr sz="950">
              <a:latin typeface="Calibri"/>
              <a:cs typeface="Calibri"/>
            </a:endParaRPr>
          </a:p>
          <a:p>
            <a:pPr algn="just" marL="13335" marR="5080">
              <a:lnSpc>
                <a:spcPts val="1100"/>
              </a:lnSpc>
              <a:spcBef>
                <a:spcPts val="565"/>
              </a:spcBef>
            </a:pP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motivar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personal </a:t>
            </a:r>
            <a:r>
              <a:rPr dirty="0" sz="950" spc="-20">
                <a:solidFill>
                  <a:srgbClr val="231F1F"/>
                </a:solidFill>
                <a:latin typeface="Calibri"/>
                <a:cs typeface="Calibri"/>
              </a:rPr>
              <a:t>introdu-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jo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sistema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incentivos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30">
                <a:solidFill>
                  <a:srgbClr val="231F1F"/>
                </a:solidFill>
                <a:latin typeface="Calibri"/>
                <a:cs typeface="Calibri"/>
              </a:rPr>
              <a:t>tra-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bajo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diferencial,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consistía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950" spc="-20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crear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dos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tipos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remuneración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función</a:t>
            </a:r>
            <a:r>
              <a:rPr dirty="0" sz="9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producción.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0626" y="1448003"/>
            <a:ext cx="346710" cy="401955"/>
            <a:chOff x="390626" y="1448003"/>
            <a:chExt cx="346710" cy="401955"/>
          </a:xfrm>
        </p:grpSpPr>
        <p:sp>
          <p:nvSpPr>
            <p:cNvPr id="21" name="object 21"/>
            <p:cNvSpPr/>
            <p:nvPr/>
          </p:nvSpPr>
          <p:spPr>
            <a:xfrm>
              <a:off x="390626" y="1448004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17" y="151549"/>
                  </a:moveTo>
                  <a:lnTo>
                    <a:pt x="340220" y="111264"/>
                  </a:lnTo>
                  <a:lnTo>
                    <a:pt x="322770" y="75069"/>
                  </a:lnTo>
                  <a:lnTo>
                    <a:pt x="295681" y="44399"/>
                  </a:lnTo>
                  <a:lnTo>
                    <a:pt x="260629" y="20701"/>
                  </a:lnTo>
                  <a:lnTo>
                    <a:pt x="219240" y="5422"/>
                  </a:lnTo>
                  <a:lnTo>
                    <a:pt x="173189" y="0"/>
                  </a:lnTo>
                  <a:lnTo>
                    <a:pt x="127139" y="5422"/>
                  </a:lnTo>
                  <a:lnTo>
                    <a:pt x="85763" y="20701"/>
                  </a:lnTo>
                  <a:lnTo>
                    <a:pt x="50711" y="44399"/>
                  </a:lnTo>
                  <a:lnTo>
                    <a:pt x="23634" y="75069"/>
                  </a:lnTo>
                  <a:lnTo>
                    <a:pt x="6184" y="111264"/>
                  </a:lnTo>
                  <a:lnTo>
                    <a:pt x="0" y="151549"/>
                  </a:lnTo>
                  <a:lnTo>
                    <a:pt x="6184" y="191858"/>
                  </a:lnTo>
                  <a:lnTo>
                    <a:pt x="23634" y="228066"/>
                  </a:lnTo>
                  <a:lnTo>
                    <a:pt x="50711" y="258737"/>
                  </a:lnTo>
                  <a:lnTo>
                    <a:pt x="85763" y="282435"/>
                  </a:lnTo>
                  <a:lnTo>
                    <a:pt x="127139" y="297700"/>
                  </a:lnTo>
                  <a:lnTo>
                    <a:pt x="173189" y="303110"/>
                  </a:lnTo>
                  <a:lnTo>
                    <a:pt x="190576" y="301078"/>
                  </a:lnTo>
                  <a:lnTo>
                    <a:pt x="289712" y="401434"/>
                  </a:lnTo>
                  <a:lnTo>
                    <a:pt x="267385" y="277876"/>
                  </a:lnTo>
                  <a:lnTo>
                    <a:pt x="295681" y="258737"/>
                  </a:lnTo>
                  <a:lnTo>
                    <a:pt x="322770" y="228066"/>
                  </a:lnTo>
                  <a:lnTo>
                    <a:pt x="340220" y="191858"/>
                  </a:lnTo>
                  <a:lnTo>
                    <a:pt x="346417" y="15154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757" y="1455940"/>
              <a:ext cx="228104" cy="15303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2399" y="1508176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36588" y="0"/>
                  </a:moveTo>
                  <a:lnTo>
                    <a:pt x="28359" y="10058"/>
                  </a:lnTo>
                  <a:lnTo>
                    <a:pt x="12001" y="37465"/>
                  </a:lnTo>
                  <a:lnTo>
                    <a:pt x="0" y="78066"/>
                  </a:lnTo>
                  <a:lnTo>
                    <a:pt x="4838" y="127736"/>
                  </a:lnTo>
                  <a:lnTo>
                    <a:pt x="5003" y="114757"/>
                  </a:lnTo>
                  <a:lnTo>
                    <a:pt x="7924" y="82461"/>
                  </a:lnTo>
                  <a:lnTo>
                    <a:pt x="17246" y="40868"/>
                  </a:lnTo>
                  <a:lnTo>
                    <a:pt x="36588" y="0"/>
                  </a:lnTo>
                  <a:close/>
                </a:path>
                <a:path w="213359" h="262889">
                  <a:moveTo>
                    <a:pt x="213106" y="262483"/>
                  </a:moveTo>
                  <a:lnTo>
                    <a:pt x="194119" y="231470"/>
                  </a:lnTo>
                  <a:lnTo>
                    <a:pt x="191274" y="226847"/>
                  </a:lnTo>
                  <a:lnTo>
                    <a:pt x="187807" y="221157"/>
                  </a:lnTo>
                  <a:lnTo>
                    <a:pt x="170751" y="225463"/>
                  </a:lnTo>
                  <a:lnTo>
                    <a:pt x="147713" y="226745"/>
                  </a:lnTo>
                  <a:lnTo>
                    <a:pt x="123278" y="226682"/>
                  </a:lnTo>
                  <a:lnTo>
                    <a:pt x="113487" y="226314"/>
                  </a:lnTo>
                  <a:lnTo>
                    <a:pt x="131191" y="231914"/>
                  </a:lnTo>
                  <a:lnTo>
                    <a:pt x="154571" y="233159"/>
                  </a:lnTo>
                  <a:lnTo>
                    <a:pt x="174955" y="232270"/>
                  </a:lnTo>
                  <a:lnTo>
                    <a:pt x="183680" y="231470"/>
                  </a:lnTo>
                  <a:lnTo>
                    <a:pt x="213106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702" y="1491580"/>
              <a:ext cx="101600" cy="203717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66369" y="5355183"/>
            <a:ext cx="1967230" cy="3745229"/>
            <a:chOff x="366369" y="5355183"/>
            <a:chExt cx="1967230" cy="3745229"/>
          </a:xfrm>
        </p:grpSpPr>
        <p:sp>
          <p:nvSpPr>
            <p:cNvPr id="26" name="object 26"/>
            <p:cNvSpPr/>
            <p:nvPr/>
          </p:nvSpPr>
          <p:spPr>
            <a:xfrm>
              <a:off x="379069" y="5367832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30" h="266064">
                  <a:moveTo>
                    <a:pt x="1941461" y="265899"/>
                  </a:moveTo>
                  <a:lnTo>
                    <a:pt x="0" y="265899"/>
                  </a:lnTo>
                  <a:lnTo>
                    <a:pt x="0" y="152400"/>
                  </a:lnTo>
                  <a:lnTo>
                    <a:pt x="23804" y="64293"/>
                  </a:lnTo>
                  <a:lnTo>
                    <a:pt x="76174" y="19050"/>
                  </a:lnTo>
                  <a:lnTo>
                    <a:pt x="128544" y="2381"/>
                  </a:lnTo>
                  <a:lnTo>
                    <a:pt x="152349" y="0"/>
                  </a:lnTo>
                  <a:lnTo>
                    <a:pt x="1789112" y="0"/>
                  </a:lnTo>
                  <a:lnTo>
                    <a:pt x="1877189" y="23812"/>
                  </a:lnTo>
                  <a:lnTo>
                    <a:pt x="1922418" y="76200"/>
                  </a:lnTo>
                  <a:lnTo>
                    <a:pt x="1939081" y="128587"/>
                  </a:lnTo>
                  <a:lnTo>
                    <a:pt x="1941461" y="152400"/>
                  </a:lnTo>
                  <a:lnTo>
                    <a:pt x="1941461" y="265899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9069" y="5367883"/>
              <a:ext cx="1941830" cy="3719829"/>
            </a:xfrm>
            <a:custGeom>
              <a:avLst/>
              <a:gdLst/>
              <a:ahLst/>
              <a:cxnLst/>
              <a:rect l="l" t="t" r="r" b="b"/>
              <a:pathLst>
                <a:path w="1941830" h="3719829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3567315"/>
                  </a:lnTo>
                  <a:lnTo>
                    <a:pt x="2380" y="3591120"/>
                  </a:lnTo>
                  <a:lnTo>
                    <a:pt x="19043" y="3643490"/>
                  </a:lnTo>
                  <a:lnTo>
                    <a:pt x="64272" y="3695860"/>
                  </a:lnTo>
                  <a:lnTo>
                    <a:pt x="152349" y="3719664"/>
                  </a:lnTo>
                  <a:lnTo>
                    <a:pt x="1789112" y="3719664"/>
                  </a:lnTo>
                  <a:lnTo>
                    <a:pt x="1812917" y="3717284"/>
                  </a:lnTo>
                  <a:lnTo>
                    <a:pt x="1865287" y="3700621"/>
                  </a:lnTo>
                  <a:lnTo>
                    <a:pt x="1917657" y="3655392"/>
                  </a:lnTo>
                  <a:lnTo>
                    <a:pt x="1941461" y="3567315"/>
                  </a:lnTo>
                  <a:lnTo>
                    <a:pt x="1941461" y="152349"/>
                  </a:lnTo>
                  <a:lnTo>
                    <a:pt x="1939081" y="128544"/>
                  </a:lnTo>
                  <a:lnTo>
                    <a:pt x="1922418" y="76174"/>
                  </a:lnTo>
                  <a:lnTo>
                    <a:pt x="1877189" y="23804"/>
                  </a:lnTo>
                  <a:lnTo>
                    <a:pt x="17891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91280" y="5748416"/>
            <a:ext cx="1719580" cy="324358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just" marL="12700" marR="5080" indent="-635">
              <a:lnSpc>
                <a:spcPts val="1100"/>
              </a:lnSpc>
              <a:spcBef>
                <a:spcPts val="170"/>
              </a:spcBef>
            </a:pP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concepto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fue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incorporado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modelos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empresarial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20">
                <a:solidFill>
                  <a:srgbClr val="231F1F"/>
                </a:solidFill>
                <a:latin typeface="Calibri"/>
                <a:cs typeface="Calibri"/>
              </a:rPr>
              <a:t>entre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años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0">
                <a:solidFill>
                  <a:srgbClr val="231F1F"/>
                </a:solidFill>
                <a:latin typeface="Calibri"/>
                <a:cs typeface="Calibri"/>
              </a:rPr>
              <a:t>1927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0">
                <a:solidFill>
                  <a:srgbClr val="231F1F"/>
                </a:solidFill>
                <a:latin typeface="Calibri"/>
                <a:cs typeface="Calibri"/>
              </a:rPr>
              <a:t>1932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psi- </a:t>
            </a:r>
            <a:r>
              <a:rPr dirty="0" sz="950" spc="-20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cólogo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sociólogo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Elton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Mayo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(1880-1949),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cuando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descubrió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950" spc="-25">
                <a:solidFill>
                  <a:srgbClr val="231F1F"/>
                </a:solidFill>
                <a:latin typeface="Calibri"/>
                <a:cs typeface="Calibri"/>
              </a:rPr>
              <a:t>turno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de trabajadoras de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Haawthorne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(Chicago)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950" spc="-20">
                <a:solidFill>
                  <a:srgbClr val="231F1F"/>
                </a:solidFill>
                <a:latin typeface="Calibri"/>
                <a:cs typeface="Calibri"/>
              </a:rPr>
              <a:t>obte-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nía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más productividad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otros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misma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fábrica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pesar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tener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condiciones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ambientales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(luz,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temperatura,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horario,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des-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cansos)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más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adversos.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Mayo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llegó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9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conclusión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causa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era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más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valo-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ración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trabajo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jefa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turno,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75">
                <a:solidFill>
                  <a:srgbClr val="231F1F"/>
                </a:solidFill>
                <a:latin typeface="Calibri"/>
                <a:cs typeface="Calibri"/>
              </a:rPr>
              <a:t>capaz 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compren-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der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comportamiento</a:t>
            </a:r>
            <a:r>
              <a:rPr dirty="0" sz="9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humano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grupo,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decir,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estaban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motivadas.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Tras</a:t>
            </a:r>
            <a:r>
              <a:rPr dirty="0" sz="950" spc="2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descubrir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estas</a:t>
            </a:r>
            <a:endParaRPr sz="950">
              <a:latin typeface="Calibri"/>
              <a:cs typeface="Calibri"/>
            </a:endParaRPr>
          </a:p>
          <a:p>
            <a:pPr algn="just" marL="14604">
              <a:lnSpc>
                <a:spcPts val="1045"/>
              </a:lnSpc>
            </a:pP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«necesidades 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sociales», 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Mayo</a:t>
            </a:r>
            <a:endParaRPr sz="950">
              <a:latin typeface="Calibri"/>
              <a:cs typeface="Calibri"/>
            </a:endParaRPr>
          </a:p>
          <a:p>
            <a:pPr algn="just" marL="13970" marR="44450">
              <a:lnSpc>
                <a:spcPts val="1100"/>
              </a:lnSpc>
              <a:spcBef>
                <a:spcPts val="50"/>
              </a:spcBef>
            </a:pP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fundó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célebre </a:t>
            </a:r>
            <a:r>
              <a:rPr dirty="0" sz="950" b="1">
                <a:solidFill>
                  <a:srgbClr val="231F1F"/>
                </a:solidFill>
                <a:latin typeface="Century Gothic"/>
                <a:cs typeface="Century Gothic"/>
              </a:rPr>
              <a:t>Escuela</a:t>
            </a:r>
            <a:r>
              <a:rPr dirty="0" sz="950" spc="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-10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950" spc="-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45" b="1">
                <a:solidFill>
                  <a:srgbClr val="231F1F"/>
                </a:solidFill>
                <a:latin typeface="Century Gothic"/>
                <a:cs typeface="Century Gothic"/>
              </a:rPr>
              <a:t>las</a:t>
            </a:r>
            <a:r>
              <a:rPr dirty="0" sz="9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10" b="1">
                <a:solidFill>
                  <a:srgbClr val="231F1F"/>
                </a:solidFill>
                <a:latin typeface="Century Gothic"/>
                <a:cs typeface="Century Gothic"/>
              </a:rPr>
              <a:t>Relaciones</a:t>
            </a:r>
            <a:r>
              <a:rPr dirty="0" sz="9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50" b="1">
                <a:solidFill>
                  <a:srgbClr val="231F1F"/>
                </a:solidFill>
                <a:latin typeface="Century Gothic"/>
                <a:cs typeface="Century Gothic"/>
              </a:rPr>
              <a:t>Humanas.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7215" y="5421142"/>
            <a:ext cx="11449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¿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6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í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100" spc="130" b="1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90626" y="5369471"/>
            <a:ext cx="346710" cy="401955"/>
            <a:chOff x="390626" y="5369471"/>
            <a:chExt cx="346710" cy="401955"/>
          </a:xfrm>
        </p:grpSpPr>
        <p:sp>
          <p:nvSpPr>
            <p:cNvPr id="31" name="object 31"/>
            <p:cNvSpPr/>
            <p:nvPr/>
          </p:nvSpPr>
          <p:spPr>
            <a:xfrm>
              <a:off x="390626" y="5369472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4">
                  <a:moveTo>
                    <a:pt x="346417" y="151561"/>
                  </a:moveTo>
                  <a:lnTo>
                    <a:pt x="340220" y="111277"/>
                  </a:lnTo>
                  <a:lnTo>
                    <a:pt x="322770" y="75082"/>
                  </a:lnTo>
                  <a:lnTo>
                    <a:pt x="295681" y="44399"/>
                  </a:lnTo>
                  <a:lnTo>
                    <a:pt x="260629" y="20701"/>
                  </a:lnTo>
                  <a:lnTo>
                    <a:pt x="219240" y="5422"/>
                  </a:lnTo>
                  <a:lnTo>
                    <a:pt x="173189" y="0"/>
                  </a:lnTo>
                  <a:lnTo>
                    <a:pt x="127139" y="5422"/>
                  </a:lnTo>
                  <a:lnTo>
                    <a:pt x="85763" y="20701"/>
                  </a:lnTo>
                  <a:lnTo>
                    <a:pt x="50711" y="44399"/>
                  </a:lnTo>
                  <a:lnTo>
                    <a:pt x="23634" y="75082"/>
                  </a:lnTo>
                  <a:lnTo>
                    <a:pt x="6184" y="111277"/>
                  </a:lnTo>
                  <a:lnTo>
                    <a:pt x="0" y="151561"/>
                  </a:lnTo>
                  <a:lnTo>
                    <a:pt x="6184" y="191846"/>
                  </a:lnTo>
                  <a:lnTo>
                    <a:pt x="23634" y="228053"/>
                  </a:lnTo>
                  <a:lnTo>
                    <a:pt x="50711" y="258724"/>
                  </a:lnTo>
                  <a:lnTo>
                    <a:pt x="85763" y="282422"/>
                  </a:lnTo>
                  <a:lnTo>
                    <a:pt x="127139" y="297700"/>
                  </a:lnTo>
                  <a:lnTo>
                    <a:pt x="173189" y="303110"/>
                  </a:lnTo>
                  <a:lnTo>
                    <a:pt x="190563" y="301078"/>
                  </a:lnTo>
                  <a:lnTo>
                    <a:pt x="289712" y="401434"/>
                  </a:lnTo>
                  <a:lnTo>
                    <a:pt x="267385" y="277850"/>
                  </a:lnTo>
                  <a:lnTo>
                    <a:pt x="295681" y="258724"/>
                  </a:lnTo>
                  <a:lnTo>
                    <a:pt x="322770" y="228053"/>
                  </a:lnTo>
                  <a:lnTo>
                    <a:pt x="340220" y="191846"/>
                  </a:lnTo>
                  <a:lnTo>
                    <a:pt x="346417" y="1515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757" y="5377408"/>
              <a:ext cx="228104" cy="15304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02399" y="5429644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36588" y="0"/>
                  </a:moveTo>
                  <a:lnTo>
                    <a:pt x="28359" y="10058"/>
                  </a:lnTo>
                  <a:lnTo>
                    <a:pt x="12001" y="37439"/>
                  </a:lnTo>
                  <a:lnTo>
                    <a:pt x="0" y="78054"/>
                  </a:lnTo>
                  <a:lnTo>
                    <a:pt x="4838" y="127749"/>
                  </a:lnTo>
                  <a:lnTo>
                    <a:pt x="5003" y="114757"/>
                  </a:lnTo>
                  <a:lnTo>
                    <a:pt x="7924" y="82448"/>
                  </a:lnTo>
                  <a:lnTo>
                    <a:pt x="17246" y="40855"/>
                  </a:lnTo>
                  <a:lnTo>
                    <a:pt x="36588" y="0"/>
                  </a:lnTo>
                  <a:close/>
                </a:path>
                <a:path w="213359" h="262889">
                  <a:moveTo>
                    <a:pt x="213106" y="262432"/>
                  </a:moveTo>
                  <a:lnTo>
                    <a:pt x="194132" y="231482"/>
                  </a:lnTo>
                  <a:lnTo>
                    <a:pt x="191274" y="226834"/>
                  </a:lnTo>
                  <a:lnTo>
                    <a:pt x="187807" y="221157"/>
                  </a:lnTo>
                  <a:lnTo>
                    <a:pt x="170751" y="225450"/>
                  </a:lnTo>
                  <a:lnTo>
                    <a:pt x="147561" y="226745"/>
                  </a:lnTo>
                  <a:lnTo>
                    <a:pt x="123278" y="226682"/>
                  </a:lnTo>
                  <a:lnTo>
                    <a:pt x="113487" y="226326"/>
                  </a:lnTo>
                  <a:lnTo>
                    <a:pt x="131191" y="231927"/>
                  </a:lnTo>
                  <a:lnTo>
                    <a:pt x="154571" y="233172"/>
                  </a:lnTo>
                  <a:lnTo>
                    <a:pt x="174955" y="232283"/>
                  </a:lnTo>
                  <a:lnTo>
                    <a:pt x="183680" y="231482"/>
                  </a:lnTo>
                  <a:lnTo>
                    <a:pt x="213106" y="262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702" y="5413030"/>
              <a:ext cx="101600" cy="20374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2519565" y="8169923"/>
            <a:ext cx="5052060" cy="1619885"/>
            <a:chOff x="2519565" y="8169923"/>
            <a:chExt cx="5052060" cy="1619885"/>
          </a:xfrm>
        </p:grpSpPr>
        <p:sp>
          <p:nvSpPr>
            <p:cNvPr id="36" name="object 36"/>
            <p:cNvSpPr/>
            <p:nvPr/>
          </p:nvSpPr>
          <p:spPr>
            <a:xfrm>
              <a:off x="2532265" y="8182623"/>
              <a:ext cx="5026660" cy="276225"/>
            </a:xfrm>
            <a:custGeom>
              <a:avLst/>
              <a:gdLst/>
              <a:ahLst/>
              <a:cxnLst/>
              <a:rect l="l" t="t" r="r" b="b"/>
              <a:pathLst>
                <a:path w="5026659" h="276225">
                  <a:moveTo>
                    <a:pt x="5026215" y="275970"/>
                  </a:moveTo>
                  <a:lnTo>
                    <a:pt x="0" y="275970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4873815" y="0"/>
                  </a:lnTo>
                  <a:lnTo>
                    <a:pt x="4961921" y="23804"/>
                  </a:lnTo>
                  <a:lnTo>
                    <a:pt x="5007165" y="76174"/>
                  </a:lnTo>
                  <a:lnTo>
                    <a:pt x="5023834" y="128544"/>
                  </a:lnTo>
                  <a:lnTo>
                    <a:pt x="5026215" y="152349"/>
                  </a:lnTo>
                  <a:lnTo>
                    <a:pt x="5026215" y="275970"/>
                  </a:lnTo>
                  <a:close/>
                </a:path>
              </a:pathLst>
            </a:custGeom>
            <a:solidFill>
              <a:srgbClr val="F8B1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532265" y="8182623"/>
              <a:ext cx="5026660" cy="1594485"/>
            </a:xfrm>
            <a:custGeom>
              <a:avLst/>
              <a:gdLst/>
              <a:ahLst/>
              <a:cxnLst/>
              <a:rect l="l" t="t" r="r" b="b"/>
              <a:pathLst>
                <a:path w="5026659" h="1594484">
                  <a:moveTo>
                    <a:pt x="152349" y="0"/>
                  </a:moveTo>
                  <a:lnTo>
                    <a:pt x="128544" y="2381"/>
                  </a:lnTo>
                  <a:lnTo>
                    <a:pt x="76174" y="19050"/>
                  </a:lnTo>
                  <a:lnTo>
                    <a:pt x="23804" y="64293"/>
                  </a:lnTo>
                  <a:lnTo>
                    <a:pt x="0" y="152400"/>
                  </a:lnTo>
                  <a:lnTo>
                    <a:pt x="0" y="1441894"/>
                  </a:lnTo>
                  <a:lnTo>
                    <a:pt x="2380" y="1465699"/>
                  </a:lnTo>
                  <a:lnTo>
                    <a:pt x="19043" y="1518069"/>
                  </a:lnTo>
                  <a:lnTo>
                    <a:pt x="64272" y="1570439"/>
                  </a:lnTo>
                  <a:lnTo>
                    <a:pt x="152349" y="1594243"/>
                  </a:lnTo>
                  <a:lnTo>
                    <a:pt x="4873815" y="1594243"/>
                  </a:lnTo>
                  <a:lnTo>
                    <a:pt x="4897620" y="1591863"/>
                  </a:lnTo>
                  <a:lnTo>
                    <a:pt x="4949990" y="1575200"/>
                  </a:lnTo>
                  <a:lnTo>
                    <a:pt x="5002360" y="1529971"/>
                  </a:lnTo>
                  <a:lnTo>
                    <a:pt x="5026164" y="1441894"/>
                  </a:lnTo>
                  <a:lnTo>
                    <a:pt x="5026164" y="152400"/>
                  </a:lnTo>
                  <a:lnTo>
                    <a:pt x="5023784" y="128587"/>
                  </a:lnTo>
                  <a:lnTo>
                    <a:pt x="5007121" y="76200"/>
                  </a:lnTo>
                  <a:lnTo>
                    <a:pt x="4961892" y="23812"/>
                  </a:lnTo>
                  <a:lnTo>
                    <a:pt x="4873815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F8B1A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687508" y="8514110"/>
            <a:ext cx="4719320" cy="115570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5.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Según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Maslow,</a:t>
            </a:r>
            <a:endParaRPr sz="1050">
              <a:latin typeface="Calibri"/>
              <a:cs typeface="Calibri"/>
            </a:endParaRPr>
          </a:p>
          <a:p>
            <a:pPr marL="235585" indent="-182880">
              <a:lnSpc>
                <a:spcPct val="100000"/>
              </a:lnSpc>
              <a:spcBef>
                <a:spcPts val="505"/>
              </a:spcBef>
              <a:buFont typeface="Calibri"/>
              <a:buAutoNum type="alphaLcParenR"/>
              <a:tabLst>
                <a:tab pos="236220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¿En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qué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jerarquías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40">
                <a:solidFill>
                  <a:srgbClr val="231F1F"/>
                </a:solidFill>
                <a:latin typeface="Calibri"/>
                <a:cs typeface="Calibri"/>
              </a:rPr>
              <a:t>te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encuentras,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si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trabajas?</a:t>
            </a:r>
            <a:endParaRPr sz="1050">
              <a:latin typeface="Calibri"/>
              <a:cs typeface="Calibri"/>
            </a:endParaRPr>
          </a:p>
          <a:p>
            <a:pPr marL="235585" marR="5080" indent="-235585">
              <a:lnSpc>
                <a:spcPts val="1200"/>
              </a:lnSpc>
              <a:spcBef>
                <a:spcPts val="600"/>
              </a:spcBef>
              <a:buFont typeface="Calibri"/>
              <a:buAutoNum type="alphaLcParenR"/>
              <a:tabLst>
                <a:tab pos="23558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horizonte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temporal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tres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años,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ordena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jerárquicamente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35">
                <a:solidFill>
                  <a:srgbClr val="231F1F"/>
                </a:solidFill>
                <a:latin typeface="Calibri"/>
                <a:cs typeface="Calibri"/>
              </a:rPr>
              <a:t>tus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prio-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ridades: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trabajo,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tipo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contrato,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familia,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pertenencia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grupos,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sentirse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protegido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contra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daño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físico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psíquico,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conseguir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imagen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positiva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uno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mismo,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alcanzar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estatus,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01839" y="8237382"/>
            <a:ext cx="8597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85" b="1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100" spc="110" b="1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1100" spc="30" b="1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1100" spc="114" b="1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100" spc="125" b="1">
                <a:solidFill>
                  <a:srgbClr val="231F1F"/>
                </a:solidFill>
                <a:latin typeface="Calibri"/>
                <a:cs typeface="Calibri"/>
              </a:rPr>
              <a:t>v</a:t>
            </a:r>
            <a:r>
              <a:rPr dirty="0" sz="1100" spc="114" b="1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100" spc="140" b="1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1100" spc="185" b="1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1100" spc="105" b="1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1100" spc="10" b="1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556319" y="8193582"/>
            <a:ext cx="346710" cy="401955"/>
            <a:chOff x="2556319" y="8193582"/>
            <a:chExt cx="346710" cy="401955"/>
          </a:xfrm>
        </p:grpSpPr>
        <p:sp>
          <p:nvSpPr>
            <p:cNvPr id="41" name="object 41"/>
            <p:cNvSpPr/>
            <p:nvPr/>
          </p:nvSpPr>
          <p:spPr>
            <a:xfrm>
              <a:off x="2742361" y="8450059"/>
              <a:ext cx="104139" cy="145415"/>
            </a:xfrm>
            <a:custGeom>
              <a:avLst/>
              <a:gdLst/>
              <a:ahLst/>
              <a:cxnLst/>
              <a:rect l="l" t="t" r="r" b="b"/>
              <a:pathLst>
                <a:path w="104139" h="145415">
                  <a:moveTo>
                    <a:pt x="103733" y="144957"/>
                  </a:moveTo>
                  <a:lnTo>
                    <a:pt x="0" y="39992"/>
                  </a:lnTo>
                  <a:lnTo>
                    <a:pt x="77533" y="0"/>
                  </a:lnTo>
                  <a:lnTo>
                    <a:pt x="103733" y="144957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556319" y="8193582"/>
              <a:ext cx="346710" cy="303530"/>
            </a:xfrm>
            <a:custGeom>
              <a:avLst/>
              <a:gdLst/>
              <a:ahLst/>
              <a:cxnLst/>
              <a:rect l="l" t="t" r="r" b="b"/>
              <a:pathLst>
                <a:path w="346710" h="303529">
                  <a:moveTo>
                    <a:pt x="173240" y="303161"/>
                  </a:moveTo>
                  <a:lnTo>
                    <a:pt x="127198" y="297746"/>
                  </a:lnTo>
                  <a:lnTo>
                    <a:pt x="85818" y="282466"/>
                  </a:lnTo>
                  <a:lnTo>
                    <a:pt x="50753" y="258767"/>
                  </a:lnTo>
                  <a:lnTo>
                    <a:pt x="23660" y="228094"/>
                  </a:lnTo>
                  <a:lnTo>
                    <a:pt x="6190" y="191894"/>
                  </a:lnTo>
                  <a:lnTo>
                    <a:pt x="0" y="151612"/>
                  </a:lnTo>
                  <a:lnTo>
                    <a:pt x="6190" y="111304"/>
                  </a:lnTo>
                  <a:lnTo>
                    <a:pt x="23660" y="75086"/>
                  </a:lnTo>
                  <a:lnTo>
                    <a:pt x="50753" y="44402"/>
                  </a:lnTo>
                  <a:lnTo>
                    <a:pt x="85818" y="20697"/>
                  </a:lnTo>
                  <a:lnTo>
                    <a:pt x="127198" y="5415"/>
                  </a:lnTo>
                  <a:lnTo>
                    <a:pt x="173240" y="0"/>
                  </a:lnTo>
                  <a:lnTo>
                    <a:pt x="219278" y="5415"/>
                  </a:lnTo>
                  <a:lnTo>
                    <a:pt x="260646" y="20697"/>
                  </a:lnTo>
                  <a:lnTo>
                    <a:pt x="295695" y="44402"/>
                  </a:lnTo>
                  <a:lnTo>
                    <a:pt x="322774" y="75086"/>
                  </a:lnTo>
                  <a:lnTo>
                    <a:pt x="340231" y="111304"/>
                  </a:lnTo>
                  <a:lnTo>
                    <a:pt x="346417" y="151612"/>
                  </a:lnTo>
                  <a:lnTo>
                    <a:pt x="340231" y="191894"/>
                  </a:lnTo>
                  <a:lnTo>
                    <a:pt x="322774" y="228094"/>
                  </a:lnTo>
                  <a:lnTo>
                    <a:pt x="295695" y="258767"/>
                  </a:lnTo>
                  <a:lnTo>
                    <a:pt x="260646" y="282466"/>
                  </a:lnTo>
                  <a:lnTo>
                    <a:pt x="219278" y="297746"/>
                  </a:lnTo>
                  <a:lnTo>
                    <a:pt x="173240" y="3031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5501" y="8201520"/>
              <a:ext cx="228104" cy="15304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568130" y="8253756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60" h="262890">
                  <a:moveTo>
                    <a:pt x="36563" y="0"/>
                  </a:moveTo>
                  <a:lnTo>
                    <a:pt x="28333" y="10058"/>
                  </a:lnTo>
                  <a:lnTo>
                    <a:pt x="11988" y="37465"/>
                  </a:lnTo>
                  <a:lnTo>
                    <a:pt x="0" y="78079"/>
                  </a:lnTo>
                  <a:lnTo>
                    <a:pt x="4864" y="127749"/>
                  </a:lnTo>
                  <a:lnTo>
                    <a:pt x="5029" y="114769"/>
                  </a:lnTo>
                  <a:lnTo>
                    <a:pt x="7950" y="82473"/>
                  </a:lnTo>
                  <a:lnTo>
                    <a:pt x="17246" y="40881"/>
                  </a:lnTo>
                  <a:lnTo>
                    <a:pt x="36563" y="0"/>
                  </a:lnTo>
                  <a:close/>
                </a:path>
                <a:path w="213360" h="262890">
                  <a:moveTo>
                    <a:pt x="213118" y="262483"/>
                  </a:moveTo>
                  <a:lnTo>
                    <a:pt x="194132" y="231482"/>
                  </a:lnTo>
                  <a:lnTo>
                    <a:pt x="191300" y="226860"/>
                  </a:lnTo>
                  <a:lnTo>
                    <a:pt x="187820" y="221157"/>
                  </a:lnTo>
                  <a:lnTo>
                    <a:pt x="170764" y="225463"/>
                  </a:lnTo>
                  <a:lnTo>
                    <a:pt x="147701" y="226758"/>
                  </a:lnTo>
                  <a:lnTo>
                    <a:pt x="123291" y="226695"/>
                  </a:lnTo>
                  <a:lnTo>
                    <a:pt x="113499" y="226326"/>
                  </a:lnTo>
                  <a:lnTo>
                    <a:pt x="131203" y="231927"/>
                  </a:lnTo>
                  <a:lnTo>
                    <a:pt x="154584" y="233172"/>
                  </a:lnTo>
                  <a:lnTo>
                    <a:pt x="174980" y="232283"/>
                  </a:lnTo>
                  <a:lnTo>
                    <a:pt x="183705" y="231482"/>
                  </a:lnTo>
                  <a:lnTo>
                    <a:pt x="213118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0832" y="8264185"/>
              <a:ext cx="155622" cy="155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9445" y="9928338"/>
            <a:ext cx="318770" cy="320675"/>
          </a:xfrm>
          <a:custGeom>
            <a:avLst/>
            <a:gdLst/>
            <a:ahLst/>
            <a:cxnLst/>
            <a:rect l="l" t="t" r="r" b="b"/>
            <a:pathLst>
              <a:path w="318770" h="320675">
                <a:moveTo>
                  <a:pt x="318254" y="320561"/>
                </a:moveTo>
                <a:lnTo>
                  <a:pt x="0" y="320561"/>
                </a:lnTo>
                <a:lnTo>
                  <a:pt x="2947" y="280390"/>
                </a:lnTo>
                <a:lnTo>
                  <a:pt x="13340" y="233854"/>
                </a:lnTo>
                <a:lnTo>
                  <a:pt x="30036" y="190049"/>
                </a:lnTo>
                <a:lnTo>
                  <a:pt x="52527" y="149486"/>
                </a:lnTo>
                <a:lnTo>
                  <a:pt x="80301" y="112674"/>
                </a:lnTo>
                <a:lnTo>
                  <a:pt x="112849" y="80125"/>
                </a:lnTo>
                <a:lnTo>
                  <a:pt x="149659" y="52349"/>
                </a:lnTo>
                <a:lnTo>
                  <a:pt x="190221" y="29857"/>
                </a:lnTo>
                <a:lnTo>
                  <a:pt x="234024" y="13159"/>
                </a:lnTo>
                <a:lnTo>
                  <a:pt x="280560" y="2766"/>
                </a:lnTo>
                <a:lnTo>
                  <a:pt x="318254" y="0"/>
                </a:lnTo>
                <a:lnTo>
                  <a:pt x="318254" y="320561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26111" y="9532153"/>
            <a:ext cx="2110105" cy="541655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133350">
              <a:lnSpc>
                <a:spcPts val="1000"/>
              </a:lnSpc>
              <a:spcBef>
                <a:spcPts val="200"/>
              </a:spcBef>
            </a:pPr>
            <a:r>
              <a:rPr dirty="0" sz="900" b="1">
                <a:solidFill>
                  <a:srgbClr val="205353"/>
                </a:solidFill>
                <a:latin typeface="Calibri"/>
                <a:cs typeface="Calibri"/>
              </a:rPr>
              <a:t>Tabla</a:t>
            </a:r>
            <a:r>
              <a:rPr dirty="0" sz="900" spc="4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205353"/>
                </a:solidFill>
                <a:latin typeface="Calibri"/>
                <a:cs typeface="Calibri"/>
              </a:rPr>
              <a:t>1.2.</a:t>
            </a:r>
            <a:r>
              <a:rPr dirty="0" sz="900" spc="6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10" i="1">
                <a:solidFill>
                  <a:srgbClr val="231F1F"/>
                </a:solidFill>
                <a:latin typeface="Calibri"/>
                <a:cs typeface="Calibri"/>
              </a:rPr>
              <a:t>Resumen</a:t>
            </a:r>
            <a:r>
              <a:rPr dirty="0" sz="900" spc="6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6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0" i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900" spc="6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10" i="1">
                <a:solidFill>
                  <a:srgbClr val="231F1F"/>
                </a:solidFill>
                <a:latin typeface="Calibri"/>
                <a:cs typeface="Calibri"/>
              </a:rPr>
              <a:t>teorías</a:t>
            </a:r>
            <a:r>
              <a:rPr dirty="0" sz="900" spc="6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0" i="1">
                <a:solidFill>
                  <a:srgbClr val="231F1F"/>
                </a:solidFill>
                <a:latin typeface="Calibri"/>
                <a:cs typeface="Calibri"/>
              </a:rPr>
              <a:t>X</a:t>
            </a:r>
            <a:r>
              <a:rPr dirty="0" sz="900" spc="6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35" i="1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900" spc="6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95" i="1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00" spc="-19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6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0" i="1">
                <a:solidFill>
                  <a:srgbClr val="231F1F"/>
                </a:solidFill>
                <a:latin typeface="Calibri"/>
                <a:cs typeface="Calibri"/>
              </a:rPr>
              <a:t>McGregor.</a:t>
            </a:r>
            <a:endParaRPr sz="9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8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17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573" y="0"/>
            <a:ext cx="1150126" cy="8339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00">
              <a:lnSpc>
                <a:spcPct val="100000"/>
              </a:lnSpc>
              <a:spcBef>
                <a:spcPts val="100"/>
              </a:spcBef>
              <a:tabLst>
                <a:tab pos="5158740" algn="l"/>
              </a:tabLst>
            </a:pPr>
            <a:r>
              <a:rPr dirty="0" baseline="3086" sz="1350">
                <a:latin typeface="Times New Roman"/>
                <a:cs typeface="Times New Roman"/>
              </a:rPr>
              <a:t> 	</a:t>
            </a:r>
            <a:r>
              <a:rPr dirty="0" baseline="3086" sz="1350" spc="22"/>
              <a:t>El</a:t>
            </a:r>
            <a:r>
              <a:rPr dirty="0" baseline="3086" sz="1350" spc="97"/>
              <a:t> </a:t>
            </a:r>
            <a:r>
              <a:rPr dirty="0" baseline="3086" sz="1350" spc="67"/>
              <a:t>área</a:t>
            </a:r>
            <a:r>
              <a:rPr dirty="0" baseline="3086" sz="1350" spc="97"/>
              <a:t> </a:t>
            </a:r>
            <a:r>
              <a:rPr dirty="0" baseline="3086" sz="1350" spc="44"/>
              <a:t>de</a:t>
            </a:r>
            <a:r>
              <a:rPr dirty="0" baseline="3086" sz="1350" spc="104"/>
              <a:t> </a:t>
            </a:r>
            <a:r>
              <a:rPr dirty="0" baseline="3086" sz="1350" spc="7"/>
              <a:t>recursos</a:t>
            </a:r>
            <a:r>
              <a:rPr dirty="0" baseline="3086" sz="1350" spc="97"/>
              <a:t> </a:t>
            </a:r>
            <a:r>
              <a:rPr dirty="0" baseline="3086" sz="1350" spc="15"/>
              <a:t>humanos   </a:t>
            </a:r>
            <a:r>
              <a:rPr dirty="0" baseline="3086" sz="1350" spc="60"/>
              <a:t> </a:t>
            </a:r>
            <a:r>
              <a:rPr dirty="0" sz="2500" spc="270"/>
              <a:t>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100" y="4856869"/>
            <a:ext cx="5067935" cy="3341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 b="1">
                <a:solidFill>
                  <a:srgbClr val="205353"/>
                </a:solidFill>
                <a:latin typeface="Calibri"/>
                <a:cs typeface="Calibri"/>
              </a:rPr>
              <a:t>Fig.</a:t>
            </a:r>
            <a:r>
              <a:rPr dirty="0" sz="900" spc="50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205353"/>
                </a:solidFill>
                <a:latin typeface="Calibri"/>
                <a:cs typeface="Calibri"/>
              </a:rPr>
              <a:t>1.6.</a:t>
            </a:r>
            <a:r>
              <a:rPr dirty="0" sz="900" spc="70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20" i="1">
                <a:solidFill>
                  <a:srgbClr val="231F1F"/>
                </a:solidFill>
                <a:latin typeface="Calibri"/>
                <a:cs typeface="Calibri"/>
              </a:rPr>
              <a:t>Jerarquía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0" i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35" i="1">
                <a:solidFill>
                  <a:srgbClr val="231F1F"/>
                </a:solidFill>
                <a:latin typeface="Calibri"/>
                <a:cs typeface="Calibri"/>
              </a:rPr>
              <a:t>necesidades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15" i="1">
                <a:solidFill>
                  <a:srgbClr val="231F1F"/>
                </a:solidFill>
                <a:latin typeface="Calibri"/>
                <a:cs typeface="Calibri"/>
              </a:rPr>
              <a:t>humanas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5" i="1">
                <a:solidFill>
                  <a:srgbClr val="231F1F"/>
                </a:solidFill>
                <a:latin typeface="Calibri"/>
                <a:cs typeface="Calibri"/>
              </a:rPr>
              <a:t>Maslow.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alibri"/>
              <a:cs typeface="Calibri"/>
            </a:endParaRPr>
          </a:p>
          <a:p>
            <a:pPr algn="just" marL="120650" marR="5080" indent="-108585">
              <a:lnSpc>
                <a:spcPts val="1200"/>
              </a:lnSpc>
              <a:buChar char="•"/>
              <a:tabLst>
                <a:tab pos="12128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 primeras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necesidades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deben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satisfacer son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ﬁsiológicas,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comer,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beber,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descansar,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vestirse,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  <a:p>
            <a:pPr algn="just" marL="120650" marR="7620" indent="-108585">
              <a:lnSpc>
                <a:spcPts val="1200"/>
              </a:lnSpc>
              <a:spcBef>
                <a:spcPts val="565"/>
              </a:spcBef>
              <a:buChar char="•"/>
              <a:tabLst>
                <a:tab pos="121285" algn="l"/>
              </a:tabLst>
            </a:pP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Una vez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satisfechas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primeras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necesidades,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tiene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necesidad de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seguridad,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ejemplo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estabilidad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empleo,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protección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contra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daños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materiales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persona-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les,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  <a:p>
            <a:pPr algn="just" marL="120650" marR="13970" indent="-107950">
              <a:lnSpc>
                <a:spcPts val="1200"/>
              </a:lnSpc>
              <a:spcBef>
                <a:spcPts val="570"/>
              </a:spcBef>
              <a:buChar char="•"/>
              <a:tabLst>
                <a:tab pos="121285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Cubiertas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necesidades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básicas,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surgen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necesidades 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sociales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 de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pertenen-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cia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grupos,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hace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sienten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aceptadas.</a:t>
            </a:r>
            <a:endParaRPr sz="1050">
              <a:latin typeface="Calibri"/>
              <a:cs typeface="Calibri"/>
            </a:endParaRPr>
          </a:p>
          <a:p>
            <a:pPr algn="just" marL="120650" marR="8255" indent="-107950">
              <a:lnSpc>
                <a:spcPts val="1200"/>
              </a:lnSpc>
              <a:spcBef>
                <a:spcPts val="565"/>
              </a:spcBef>
              <a:buChar char="•"/>
              <a:tabLst>
                <a:tab pos="121285" algn="l"/>
              </a:tabLst>
            </a:pP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continuación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tenemos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necesidades 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estima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 necesidades 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aprecio,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recono-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cimiento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respeto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demás.</a:t>
            </a:r>
            <a:endParaRPr sz="1050">
              <a:latin typeface="Calibri"/>
              <a:cs typeface="Calibri"/>
            </a:endParaRPr>
          </a:p>
          <a:p>
            <a:pPr marL="120014" marR="8255" indent="-107950">
              <a:lnSpc>
                <a:spcPts val="1200"/>
              </a:lnSpc>
              <a:spcBef>
                <a:spcPts val="565"/>
              </a:spcBef>
              <a:buChar char="•"/>
              <a:tabLst>
                <a:tab pos="121285" algn="l"/>
              </a:tabLst>
            </a:pP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último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surgen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necesidades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autorrealización,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decir,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necesidad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realización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valores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personales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desarrollo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potencial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propio</a:t>
            </a:r>
            <a:r>
              <a:rPr dirty="0" sz="1050" spc="2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llegar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aquello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capaz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ser.</a:t>
            </a:r>
            <a:endParaRPr sz="1050">
              <a:latin typeface="Calibri"/>
              <a:cs typeface="Calibri"/>
            </a:endParaRPr>
          </a:p>
          <a:p>
            <a:pPr algn="just" marL="12700" marR="7620" indent="-635">
              <a:lnSpc>
                <a:spcPts val="1200"/>
              </a:lnSpc>
              <a:spcBef>
                <a:spcPts val="570"/>
              </a:spcBef>
            </a:pP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Según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Maslow,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una </a:t>
            </a:r>
            <a:r>
              <a:rPr dirty="0" sz="1050" spc="5" b="1">
                <a:solidFill>
                  <a:srgbClr val="231F1F"/>
                </a:solidFill>
                <a:latin typeface="Century Gothic"/>
                <a:cs typeface="Century Gothic"/>
              </a:rPr>
              <a:t>necesidad </a:t>
            </a: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satisfecha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no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es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motivadora,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forma 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que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son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las </a:t>
            </a:r>
            <a:r>
              <a:rPr dirty="0" sz="1050" spc="5" b="1">
                <a:solidFill>
                  <a:srgbClr val="231F1F"/>
                </a:solidFill>
                <a:latin typeface="Century Gothic"/>
                <a:cs typeface="Century Gothic"/>
              </a:rPr>
              <a:t>necesidades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insatisfechas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las 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que pueden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motivar.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ejemplo, si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unos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tienen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aseguradas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necesidades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básicas,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motivarles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será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necesario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estimular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satisfacción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 superior,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actividades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grupales,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reconoci-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miento,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938" y="8537576"/>
            <a:ext cx="116126" cy="11613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05234" y="8488636"/>
            <a:ext cx="5066030" cy="1334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B.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231F1F"/>
                </a:solidFill>
                <a:latin typeface="Calibri"/>
                <a:cs typeface="Calibri"/>
              </a:rPr>
              <a:t>Douglas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McGregor.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2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231F1F"/>
                </a:solidFill>
                <a:latin typeface="Calibri"/>
                <a:cs typeface="Calibri"/>
              </a:rPr>
              <a:t>teoría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85" b="1">
                <a:solidFill>
                  <a:srgbClr val="231F1F"/>
                </a:solidFill>
                <a:latin typeface="Calibri"/>
                <a:cs typeface="Calibri"/>
              </a:rPr>
              <a:t>X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5" b="1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3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231F1F"/>
                </a:solidFill>
                <a:latin typeface="Calibri"/>
                <a:cs typeface="Calibri"/>
              </a:rPr>
              <a:t>teoría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80" b="1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  <a:p>
            <a:pPr algn="just" marL="13970" marR="5080" indent="635">
              <a:lnSpc>
                <a:spcPts val="1200"/>
              </a:lnSpc>
              <a:spcBef>
                <a:spcPts val="113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obra </a:t>
            </a:r>
            <a:r>
              <a:rPr dirty="0" sz="1050" spc="20" i="1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45" i="1">
                <a:solidFill>
                  <a:srgbClr val="231F1F"/>
                </a:solidFill>
                <a:latin typeface="Calibri"/>
                <a:cs typeface="Calibri"/>
              </a:rPr>
              <a:t>lado </a:t>
            </a:r>
            <a:r>
              <a:rPr dirty="0" sz="1050" spc="20" i="1">
                <a:solidFill>
                  <a:srgbClr val="231F1F"/>
                </a:solidFill>
                <a:latin typeface="Calibri"/>
                <a:cs typeface="Calibri"/>
              </a:rPr>
              <a:t>humano </a:t>
            </a:r>
            <a:r>
              <a:rPr dirty="0" sz="1050" spc="50" i="1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 i="1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45" i="1">
                <a:solidFill>
                  <a:srgbClr val="231F1F"/>
                </a:solidFill>
                <a:latin typeface="Calibri"/>
                <a:cs typeface="Calibri"/>
              </a:rPr>
              <a:t>organizaciones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,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McGregor 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(1960)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describió dos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pensamiento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directivos,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denominó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teoría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X 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teoría </a:t>
            </a:r>
            <a:r>
              <a:rPr dirty="0" sz="1050" spc="11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(Tabla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1.2).</a:t>
            </a:r>
            <a:endParaRPr sz="1050">
              <a:latin typeface="Calibri"/>
              <a:cs typeface="Calibri"/>
            </a:endParaRPr>
          </a:p>
          <a:p>
            <a:pPr algn="just" marL="12700" marR="5715" indent="1270">
              <a:lnSpc>
                <a:spcPts val="1200"/>
              </a:lnSpc>
              <a:spcBef>
                <a:spcPts val="57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visión 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tenga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directivo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subordinados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provocará,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vez,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determinadas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conductas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estos.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teoría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X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considera una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pensar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desuso;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McGregor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propone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adopción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Teoría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1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aumentar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empleados.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3148" y="4218458"/>
            <a:ext cx="672465" cy="28956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200"/>
              </a:spcBef>
            </a:pPr>
            <a:r>
              <a:rPr dirty="0" sz="900" spc="40">
                <a:solidFill>
                  <a:srgbClr val="231F1F"/>
                </a:solidFill>
                <a:latin typeface="Calibri"/>
                <a:cs typeface="Calibri"/>
              </a:rPr>
              <a:t>Necesidades  </a:t>
            </a:r>
            <a:r>
              <a:rPr dirty="0" sz="900" spc="40">
                <a:solidFill>
                  <a:srgbClr val="231F1F"/>
                </a:solidFill>
                <a:latin typeface="Calibri"/>
                <a:cs typeface="Calibri"/>
              </a:rPr>
              <a:t>básicas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3148" y="2358968"/>
            <a:ext cx="672465" cy="28956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200"/>
              </a:spcBef>
            </a:pPr>
            <a:r>
              <a:rPr dirty="0" sz="900" spc="40">
                <a:solidFill>
                  <a:srgbClr val="231F1F"/>
                </a:solidFill>
                <a:latin typeface="Calibri"/>
                <a:cs typeface="Calibri"/>
              </a:rPr>
              <a:t>Necesidades  </a:t>
            </a:r>
            <a:r>
              <a:rPr dirty="0" sz="900" spc="25">
                <a:solidFill>
                  <a:srgbClr val="231F1F"/>
                </a:solidFill>
                <a:latin typeface="Calibri"/>
                <a:cs typeface="Calibri"/>
              </a:rPr>
              <a:t>secundarias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932489" y="7639646"/>
          <a:ext cx="1998980" cy="1858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9295"/>
              </a:tblGrid>
              <a:tr h="253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050" spc="-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Teoría</a:t>
                      </a:r>
                      <a:r>
                        <a:rPr dirty="0" sz="1050" spc="-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7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</a:tr>
              <a:tr h="608710">
                <a:tc>
                  <a:txBody>
                    <a:bodyPr/>
                    <a:lstStyle/>
                    <a:p>
                      <a:pPr marL="160020" indent="-88900">
                        <a:lnSpc>
                          <a:spcPct val="100000"/>
                        </a:lnSpc>
                        <a:spcBef>
                          <a:spcPts val="425"/>
                        </a:spcBef>
                        <a:buChar char="•"/>
                        <a:tabLst>
                          <a:tab pos="160655" algn="l"/>
                        </a:tabLst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personas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indolentes.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160020" indent="-88900">
                        <a:lnSpc>
                          <a:spcPct val="100000"/>
                        </a:lnSpc>
                        <a:spcBef>
                          <a:spcPts val="40"/>
                        </a:spcBef>
                        <a:buChar char="•"/>
                        <a:tabLst>
                          <a:tab pos="160655" algn="l"/>
                        </a:tabLst>
                      </a:pP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Trabajan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menos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posible.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160020" indent="-88900">
                        <a:lnSpc>
                          <a:spcPct val="100000"/>
                        </a:lnSpc>
                        <a:spcBef>
                          <a:spcPts val="40"/>
                        </a:spcBef>
                        <a:buChar char="•"/>
                        <a:tabLst>
                          <a:tab pos="160655" algn="l"/>
                        </a:tabLst>
                      </a:pPr>
                      <a:r>
                        <a:rPr dirty="0" sz="800" spc="8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quieren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asumir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responsabilidades.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159385" indent="-88900">
                        <a:lnSpc>
                          <a:spcPct val="100000"/>
                        </a:lnSpc>
                        <a:spcBef>
                          <a:spcPts val="40"/>
                        </a:spcBef>
                        <a:buChar char="•"/>
                        <a:tabLst>
                          <a:tab pos="160020" algn="l"/>
                        </a:tabLst>
                      </a:pP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Necesitan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que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les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presione.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C4CDCB"/>
                    </a:solidFill>
                  </a:tcPr>
                </a:tc>
              </a:tr>
              <a:tr h="2539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050" spc="-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Teoría</a:t>
                      </a:r>
                      <a:r>
                        <a:rPr dirty="0" sz="1050" spc="-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7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</a:tr>
              <a:tr h="735660">
                <a:tc>
                  <a:txBody>
                    <a:bodyPr/>
                    <a:lstStyle/>
                    <a:p>
                      <a:pPr marL="160020" indent="-88900">
                        <a:lnSpc>
                          <a:spcPct val="100000"/>
                        </a:lnSpc>
                        <a:spcBef>
                          <a:spcPts val="425"/>
                        </a:spcBef>
                        <a:buChar char="•"/>
                        <a:tabLst>
                          <a:tab pos="160655" algn="l"/>
                        </a:tabLst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personas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creativas.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160020" indent="-88900">
                        <a:lnSpc>
                          <a:spcPct val="100000"/>
                        </a:lnSpc>
                        <a:spcBef>
                          <a:spcPts val="40"/>
                        </a:spcBef>
                        <a:buChar char="•"/>
                        <a:tabLst>
                          <a:tab pos="160655" algn="l"/>
                        </a:tabLst>
                      </a:pP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Son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trabajadoras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colaboradoras.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160020" indent="-88900">
                        <a:lnSpc>
                          <a:spcPct val="100000"/>
                        </a:lnSpc>
                        <a:spcBef>
                          <a:spcPts val="40"/>
                        </a:spcBef>
                        <a:buChar char="•"/>
                        <a:tabLst>
                          <a:tab pos="160020" algn="l"/>
                        </a:tabLst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Asumen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responsabilidades.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159385" marR="170815" indent="-88265">
                        <a:lnSpc>
                          <a:spcPct val="104099"/>
                        </a:lnSpc>
                        <a:buChar char="•"/>
                        <a:tabLst>
                          <a:tab pos="160020" algn="l"/>
                        </a:tabLst>
                      </a:pP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Están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motivadas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tienen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afán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per- </a:t>
                      </a:r>
                      <a:r>
                        <a:rPr dirty="0" sz="800" spc="-17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feccionamiento.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718985" y="978890"/>
            <a:ext cx="4135120" cy="3731260"/>
            <a:chOff x="718985" y="978890"/>
            <a:chExt cx="4135120" cy="37312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160" y="982065"/>
              <a:ext cx="4128287" cy="372447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99731" y="1950301"/>
              <a:ext cx="3373754" cy="2075180"/>
            </a:xfrm>
            <a:custGeom>
              <a:avLst/>
              <a:gdLst/>
              <a:ahLst/>
              <a:cxnLst/>
              <a:rect l="l" t="t" r="r" b="b"/>
              <a:pathLst>
                <a:path w="3373754" h="2075179">
                  <a:moveTo>
                    <a:pt x="2230221" y="12687"/>
                  </a:moveTo>
                  <a:lnTo>
                    <a:pt x="2223173" y="0"/>
                  </a:lnTo>
                  <a:lnTo>
                    <a:pt x="1149972" y="0"/>
                  </a:lnTo>
                  <a:lnTo>
                    <a:pt x="1142936" y="12687"/>
                  </a:lnTo>
                  <a:lnTo>
                    <a:pt x="2230221" y="12687"/>
                  </a:lnTo>
                  <a:close/>
                </a:path>
                <a:path w="3373754" h="2075179">
                  <a:moveTo>
                    <a:pt x="2611196" y="700125"/>
                  </a:moveTo>
                  <a:lnTo>
                    <a:pt x="2604160" y="687438"/>
                  </a:lnTo>
                  <a:lnTo>
                    <a:pt x="768985" y="687438"/>
                  </a:lnTo>
                  <a:lnTo>
                    <a:pt x="761949" y="700125"/>
                  </a:lnTo>
                  <a:lnTo>
                    <a:pt x="2611196" y="700125"/>
                  </a:lnTo>
                  <a:close/>
                </a:path>
                <a:path w="3373754" h="2075179">
                  <a:moveTo>
                    <a:pt x="2992183" y="1387563"/>
                  </a:moveTo>
                  <a:lnTo>
                    <a:pt x="2985147" y="1374876"/>
                  </a:lnTo>
                  <a:lnTo>
                    <a:pt x="387997" y="1374876"/>
                  </a:lnTo>
                  <a:lnTo>
                    <a:pt x="380961" y="1387563"/>
                  </a:lnTo>
                  <a:lnTo>
                    <a:pt x="2992183" y="1387563"/>
                  </a:lnTo>
                  <a:close/>
                </a:path>
                <a:path w="3373754" h="2075179">
                  <a:moveTo>
                    <a:pt x="3373145" y="2074951"/>
                  </a:moveTo>
                  <a:lnTo>
                    <a:pt x="3366109" y="2062264"/>
                  </a:lnTo>
                  <a:lnTo>
                    <a:pt x="7035" y="2062264"/>
                  </a:lnTo>
                  <a:lnTo>
                    <a:pt x="0" y="2074951"/>
                  </a:lnTo>
                  <a:lnTo>
                    <a:pt x="3373145" y="2074951"/>
                  </a:lnTo>
                  <a:close/>
                </a:path>
              </a:pathLst>
            </a:custGeom>
            <a:solidFill>
              <a:srgbClr val="20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22160" y="982065"/>
              <a:ext cx="4128770" cy="3724910"/>
            </a:xfrm>
            <a:custGeom>
              <a:avLst/>
              <a:gdLst/>
              <a:ahLst/>
              <a:cxnLst/>
              <a:rect l="l" t="t" r="r" b="b"/>
              <a:pathLst>
                <a:path w="4128770" h="3724910">
                  <a:moveTo>
                    <a:pt x="2064156" y="0"/>
                  </a:moveTo>
                  <a:lnTo>
                    <a:pt x="0" y="3724478"/>
                  </a:lnTo>
                  <a:lnTo>
                    <a:pt x="4128350" y="3724478"/>
                  </a:lnTo>
                  <a:lnTo>
                    <a:pt x="2064156" y="0"/>
                  </a:lnTo>
                  <a:close/>
                </a:path>
              </a:pathLst>
            </a:custGeom>
            <a:ln w="6348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360236" y="1715145"/>
            <a:ext cx="84074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231F1F"/>
                </a:solidFill>
                <a:latin typeface="Calibri"/>
                <a:cs typeface="Calibri"/>
              </a:rPr>
              <a:t>Autorrealización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900" b="1">
                <a:solidFill>
                  <a:srgbClr val="231F1F"/>
                </a:solidFill>
                <a:latin typeface="Calibri"/>
                <a:cs typeface="Calibri"/>
              </a:rPr>
              <a:t>Estima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69931" y="2883268"/>
            <a:ext cx="4216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231F1F"/>
                </a:solidFill>
                <a:latin typeface="Calibri"/>
                <a:cs typeface="Calibri"/>
              </a:rPr>
              <a:t>Sociales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14165" y="3573148"/>
            <a:ext cx="5327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 b="1">
                <a:solidFill>
                  <a:srgbClr val="231F1F"/>
                </a:solidFill>
                <a:latin typeface="Calibri"/>
                <a:cs typeface="Calibri"/>
              </a:rPr>
              <a:t>Seguridad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6396" y="4256973"/>
            <a:ext cx="5886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231F1F"/>
                </a:solidFill>
                <a:latin typeface="Calibri"/>
                <a:cs typeface="Calibri"/>
              </a:rPr>
              <a:t>Fisiológicas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56950" y="978700"/>
            <a:ext cx="488950" cy="3729354"/>
          </a:xfrm>
          <a:custGeom>
            <a:avLst/>
            <a:gdLst/>
            <a:ahLst/>
            <a:cxnLst/>
            <a:rect l="l" t="t" r="r" b="b"/>
            <a:pathLst>
              <a:path w="488950" h="3729354">
                <a:moveTo>
                  <a:pt x="392861" y="3727894"/>
                </a:moveTo>
                <a:lnTo>
                  <a:pt x="488454" y="3727894"/>
                </a:lnTo>
              </a:path>
              <a:path w="488950" h="3729354">
                <a:moveTo>
                  <a:pt x="0" y="3028048"/>
                </a:moveTo>
                <a:lnTo>
                  <a:pt x="488454" y="3028048"/>
                </a:lnTo>
              </a:path>
              <a:path w="488950" h="3729354">
                <a:moveTo>
                  <a:pt x="0" y="3059849"/>
                </a:moveTo>
                <a:lnTo>
                  <a:pt x="488454" y="3059849"/>
                </a:lnTo>
              </a:path>
              <a:path w="488950" h="3729354">
                <a:moveTo>
                  <a:pt x="12153" y="241"/>
                </a:moveTo>
                <a:lnTo>
                  <a:pt x="488454" y="241"/>
                </a:lnTo>
              </a:path>
              <a:path w="488950" h="3729354">
                <a:moveTo>
                  <a:pt x="485279" y="0"/>
                </a:moveTo>
                <a:lnTo>
                  <a:pt x="485279" y="3028543"/>
                </a:lnTo>
              </a:path>
              <a:path w="488950" h="3729354">
                <a:moveTo>
                  <a:pt x="485279" y="3057372"/>
                </a:moveTo>
                <a:lnTo>
                  <a:pt x="485279" y="3729177"/>
                </a:lnTo>
              </a:path>
            </a:pathLst>
          </a:custGeom>
          <a:ln w="6348">
            <a:solidFill>
              <a:srgbClr val="20535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" y="0"/>
            <a:ext cx="1168006" cy="8339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949" y="270634"/>
            <a:ext cx="17811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500" spc="270"/>
              <a:t>1</a:t>
            </a:r>
            <a:r>
              <a:rPr dirty="0" u="none" sz="2500" spc="50"/>
              <a:t> </a:t>
            </a:r>
            <a:r>
              <a:rPr dirty="0" u="none" baseline="6172" sz="1350" spc="22"/>
              <a:t>El</a:t>
            </a:r>
            <a:r>
              <a:rPr dirty="0" u="none" baseline="6172" sz="1350" spc="104"/>
              <a:t> </a:t>
            </a:r>
            <a:r>
              <a:rPr dirty="0" u="none" baseline="6172" sz="1350" spc="67"/>
              <a:t>área</a:t>
            </a:r>
            <a:r>
              <a:rPr dirty="0" u="none" baseline="6172" sz="1350" spc="97"/>
              <a:t> </a:t>
            </a:r>
            <a:r>
              <a:rPr dirty="0" u="none" baseline="6172" sz="1350" spc="44"/>
              <a:t>de</a:t>
            </a:r>
            <a:r>
              <a:rPr dirty="0" u="none" baseline="6172" sz="1350" spc="97"/>
              <a:t> </a:t>
            </a:r>
            <a:r>
              <a:rPr dirty="0" u="none" baseline="6172" sz="1350" spc="7"/>
              <a:t>recursos</a:t>
            </a:r>
            <a:r>
              <a:rPr dirty="0" u="none" baseline="6172" sz="1350" spc="104"/>
              <a:t> </a:t>
            </a:r>
            <a:r>
              <a:rPr dirty="0" u="none" baseline="6172" sz="1350" spc="15"/>
              <a:t>humanos</a:t>
            </a:r>
            <a:endParaRPr baseline="6172" sz="1350"/>
          </a:p>
        </p:txBody>
      </p:sp>
      <p:sp>
        <p:nvSpPr>
          <p:cNvPr id="4" name="object 4"/>
          <p:cNvSpPr/>
          <p:nvPr/>
        </p:nvSpPr>
        <p:spPr>
          <a:xfrm>
            <a:off x="745921" y="668540"/>
            <a:ext cx="4354830" cy="0"/>
          </a:xfrm>
          <a:custGeom>
            <a:avLst/>
            <a:gdLst/>
            <a:ahLst/>
            <a:cxnLst/>
            <a:rect l="l" t="t" r="r" b="b"/>
            <a:pathLst>
              <a:path w="4354830" h="0">
                <a:moveTo>
                  <a:pt x="0" y="0"/>
                </a:moveTo>
                <a:lnTo>
                  <a:pt x="4354461" y="0"/>
                </a:lnTo>
              </a:path>
            </a:pathLst>
          </a:custGeom>
          <a:ln w="3809">
            <a:solidFill>
              <a:srgbClr val="6562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3833" y="9913926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18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" y="992754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328973" y="321352"/>
                </a:moveTo>
                <a:lnTo>
                  <a:pt x="0" y="321352"/>
                </a:lnTo>
                <a:lnTo>
                  <a:pt x="0" y="0"/>
                </a:lnTo>
                <a:lnTo>
                  <a:pt x="48459" y="3556"/>
                </a:lnTo>
                <a:lnTo>
                  <a:pt x="94989" y="13949"/>
                </a:lnTo>
                <a:lnTo>
                  <a:pt x="138788" y="30647"/>
                </a:lnTo>
                <a:lnTo>
                  <a:pt x="179344" y="53139"/>
                </a:lnTo>
                <a:lnTo>
                  <a:pt x="216147" y="80915"/>
                </a:lnTo>
                <a:lnTo>
                  <a:pt x="248689" y="113464"/>
                </a:lnTo>
                <a:lnTo>
                  <a:pt x="276457" y="150276"/>
                </a:lnTo>
                <a:lnTo>
                  <a:pt x="298943" y="190840"/>
                </a:lnTo>
                <a:lnTo>
                  <a:pt x="315636" y="234645"/>
                </a:lnTo>
                <a:lnTo>
                  <a:pt x="326026" y="281180"/>
                </a:lnTo>
                <a:lnTo>
                  <a:pt x="328973" y="321352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9565" y="991539"/>
            <a:ext cx="123278" cy="12332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9567" y="4184550"/>
            <a:ext cx="116126" cy="11613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06180" y="937100"/>
            <a:ext cx="5068570" cy="340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9235">
              <a:lnSpc>
                <a:spcPct val="100000"/>
              </a:lnSpc>
              <a:spcBef>
                <a:spcPts val="100"/>
              </a:spcBef>
            </a:pPr>
            <a:r>
              <a:rPr dirty="0" sz="1300" spc="60" b="1">
                <a:solidFill>
                  <a:srgbClr val="231F1F"/>
                </a:solidFill>
                <a:latin typeface="Calibri"/>
                <a:cs typeface="Calibri"/>
              </a:rPr>
              <a:t>5.2.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3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300" spc="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r>
              <a:rPr dirty="0" sz="1300" spc="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4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300" spc="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25" b="1">
                <a:solidFill>
                  <a:srgbClr val="231F1F"/>
                </a:solidFill>
                <a:latin typeface="Calibri"/>
                <a:cs typeface="Calibri"/>
              </a:rPr>
              <a:t>actualidad</a:t>
            </a:r>
            <a:endParaRPr sz="1300">
              <a:latin typeface="Calibri"/>
              <a:cs typeface="Calibri"/>
            </a:endParaRPr>
          </a:p>
          <a:p>
            <a:pPr algn="just" marL="13335" marR="5080" indent="-635">
              <a:lnSpc>
                <a:spcPts val="1200"/>
              </a:lnSpc>
              <a:spcBef>
                <a:spcPts val="1115"/>
              </a:spcBef>
            </a:pP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Hoy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día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principio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básico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sigue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siendo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mismo: todos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trabajamos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mejor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si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or- </a:t>
            </a:r>
            <a:r>
              <a:rPr dirty="0" sz="1050" spc="-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ganización,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nuestros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jefes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compañeros,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nos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valoran,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-10" b="1">
                <a:solidFill>
                  <a:srgbClr val="231F1F"/>
                </a:solidFill>
                <a:latin typeface="Century Gothic"/>
                <a:cs typeface="Century Gothic"/>
              </a:rPr>
              <a:t>reconocen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75" b="1">
                <a:solidFill>
                  <a:srgbClr val="231F1F"/>
                </a:solidFill>
                <a:latin typeface="Century Gothic"/>
                <a:cs typeface="Century Gothic"/>
              </a:rPr>
              <a:t>y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motivan.</a:t>
            </a:r>
            <a:endParaRPr sz="1050">
              <a:latin typeface="Century Gothic"/>
              <a:cs typeface="Century Gothic"/>
            </a:endParaRPr>
          </a:p>
          <a:p>
            <a:pPr algn="just" marL="13335">
              <a:lnSpc>
                <a:spcPct val="100000"/>
              </a:lnSpc>
              <a:spcBef>
                <a:spcPts val="484"/>
              </a:spcBef>
            </a:pP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Actualmente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los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factores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entury Gothic"/>
                <a:cs typeface="Century Gothic"/>
              </a:rPr>
              <a:t>motivación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se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clasiﬁcan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en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60" b="1">
                <a:solidFill>
                  <a:srgbClr val="231F1F"/>
                </a:solidFill>
                <a:latin typeface="Century Gothic"/>
                <a:cs typeface="Century Gothic"/>
              </a:rPr>
              <a:t>tres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niveles:</a:t>
            </a:r>
            <a:endParaRPr sz="1050">
              <a:latin typeface="Century Gothic"/>
              <a:cs typeface="Century Gothic"/>
            </a:endParaRPr>
          </a:p>
          <a:p>
            <a:pPr algn="just" marL="121285" marR="7620" indent="-107950">
              <a:lnSpc>
                <a:spcPts val="1200"/>
              </a:lnSpc>
              <a:spcBef>
                <a:spcPts val="600"/>
              </a:spcBef>
              <a:buChar char="•"/>
              <a:tabLst>
                <a:tab pos="121920" algn="l"/>
              </a:tabLst>
            </a:pP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Niveles </a:t>
            </a:r>
            <a:r>
              <a:rPr dirty="0" sz="1050" spc="25" b="1">
                <a:solidFill>
                  <a:srgbClr val="231F1F"/>
                </a:solidFill>
                <a:latin typeface="Century Gothic"/>
                <a:cs typeface="Century Gothic"/>
              </a:rPr>
              <a:t>motivacionales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más </a:t>
            </a:r>
            <a:r>
              <a:rPr dirty="0" sz="1050" spc="25" b="1">
                <a:solidFill>
                  <a:srgbClr val="231F1F"/>
                </a:solidFill>
                <a:latin typeface="Century Gothic"/>
                <a:cs typeface="Century Gothic"/>
              </a:rPr>
              <a:t>elementales: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salario,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turnos,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lugar 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seguridad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social,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seguridad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laboral,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horarios,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  <a:p>
            <a:pPr algn="just" marL="121920" marR="6985" indent="-108585">
              <a:lnSpc>
                <a:spcPts val="1200"/>
              </a:lnSpc>
              <a:spcBef>
                <a:spcPts val="295"/>
              </a:spcBef>
              <a:buChar char="•"/>
              <a:tabLst>
                <a:tab pos="121920" algn="l"/>
              </a:tabLst>
            </a:pP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Razones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personales: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acceso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formación,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acuerdo con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propia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vocación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posibilidad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desarrollar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carrera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profesional.</a:t>
            </a:r>
            <a:endParaRPr sz="1050">
              <a:latin typeface="Calibri"/>
              <a:cs typeface="Calibri"/>
            </a:endParaRPr>
          </a:p>
          <a:p>
            <a:pPr algn="just" marL="121285" marR="7620" indent="-107950">
              <a:lnSpc>
                <a:spcPts val="1200"/>
              </a:lnSpc>
              <a:spcBef>
                <a:spcPts val="290"/>
              </a:spcBef>
              <a:buChar char="•"/>
              <a:tabLst>
                <a:tab pos="122555" algn="l"/>
              </a:tabLst>
            </a:pP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Trascendentales: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orden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superior.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incluyen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bien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público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podemos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producir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sociedad,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factores culturales,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valores,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relevancia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social,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reconocimiento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compañeros,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otros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muchos.</a:t>
            </a:r>
            <a:endParaRPr sz="1050">
              <a:latin typeface="Calibri"/>
              <a:cs typeface="Calibri"/>
            </a:endParaRPr>
          </a:p>
          <a:p>
            <a:pPr algn="just" marL="12700" marR="6985" indent="635">
              <a:lnSpc>
                <a:spcPts val="1200"/>
              </a:lnSpc>
              <a:spcBef>
                <a:spcPts val="58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evidente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todos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somos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sensibles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distintos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motivación,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aunque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niveles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personales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trascendentales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solo  nos 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condicionan 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 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más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relevante 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si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necesidades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básicas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están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cubiertas. 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medida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sube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conocimientos,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priman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motivos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superiores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motivación,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responsable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 </a:t>
            </a:r>
            <a:r>
              <a:rPr dirty="0" sz="1050" spc="-40">
                <a:solidFill>
                  <a:srgbClr val="231F1F"/>
                </a:solidFill>
                <a:latin typeface="Calibri"/>
                <a:cs typeface="Calibri"/>
              </a:rPr>
              <a:t>hu- </a:t>
            </a:r>
            <a:r>
              <a:rPr dirty="0" sz="1050" spc="-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manos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quien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debe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motivar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individualmente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229235">
              <a:lnSpc>
                <a:spcPct val="100000"/>
              </a:lnSpc>
            </a:pP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A.</a:t>
            </a:r>
            <a:r>
              <a:rPr dirty="0" sz="120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5" b="1">
                <a:solidFill>
                  <a:srgbClr val="231F1F"/>
                </a:solidFill>
                <a:latin typeface="Calibri"/>
                <a:cs typeface="Calibri"/>
              </a:rPr>
              <a:t>Política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5" b="1">
                <a:solidFill>
                  <a:srgbClr val="231F1F"/>
                </a:solidFill>
                <a:latin typeface="Calibri"/>
                <a:cs typeface="Calibri"/>
              </a:rPr>
              <a:t>retribuciones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6180" y="4433564"/>
            <a:ext cx="5065395" cy="13284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 indent="635">
              <a:lnSpc>
                <a:spcPts val="1200"/>
              </a:lnSpc>
              <a:spcBef>
                <a:spcPts val="19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Destacamos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importancia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tiene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actualidad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correcta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política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las </a:t>
            </a:r>
            <a:r>
              <a:rPr dirty="0" sz="1050" spc="-35">
                <a:solidFill>
                  <a:srgbClr val="231F1F"/>
                </a:solidFill>
                <a:latin typeface="Calibri"/>
                <a:cs typeface="Calibri"/>
              </a:rPr>
              <a:t>re- 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tribuciones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deben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percibir por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prestación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servicios,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esto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es,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unas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remuneraciones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adecuadas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categoría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profesional,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teniendo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cuenta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responsabilidad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exigencias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deriven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puesto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trabajo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estableciendo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salariales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sean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inferiores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media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sector.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585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empresas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competitivas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han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establecido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políticas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salariales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basadas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eficacia,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resultados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1050" spc="10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medibles.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Esto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genera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ambiente</a:t>
            </a:r>
            <a:r>
              <a:rPr dirty="0" sz="1050" spc="10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logro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fomenta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esfuerzo.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9567" y="6065889"/>
            <a:ext cx="116126" cy="11612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722771" y="6016950"/>
            <a:ext cx="812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B.</a:t>
            </a:r>
            <a:r>
              <a:rPr dirty="0" sz="1200" spc="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5" b="1">
                <a:solidFill>
                  <a:srgbClr val="231F1F"/>
                </a:solidFill>
                <a:latin typeface="Calibri"/>
                <a:cs typeface="Calibri"/>
              </a:rPr>
              <a:t>Encuestas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6446" y="6314901"/>
            <a:ext cx="5065395" cy="351409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Actualmente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algunas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cumplimentan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cuestionario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anó-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nimo.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Esta herramienta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utiliza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conocer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situación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real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empleados,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grado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satisfacción,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motivación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compromiso,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detectar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qué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condiciones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laborales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obstaculizan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bienestar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productividad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trabajadores.</a:t>
            </a:r>
            <a:endParaRPr sz="1050">
              <a:latin typeface="Calibri"/>
              <a:cs typeface="Calibri"/>
            </a:endParaRPr>
          </a:p>
          <a:p>
            <a:pPr algn="just" marL="13335" marR="5080" indent="-1270">
              <a:lnSpc>
                <a:spcPts val="1200"/>
              </a:lnSpc>
              <a:spcBef>
                <a:spcPts val="580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 empresas que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utilizan mejoran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comunicaciones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internas,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tanto</a:t>
            </a:r>
            <a:r>
              <a:rPr dirty="0" sz="1050" spc="20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vertical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como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horizontal,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ya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está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concienciado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opinión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necesa-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ria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mejorar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calidad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entury Gothic"/>
                <a:cs typeface="Century Gothic"/>
              </a:rPr>
              <a:t>clima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laboral.</a:t>
            </a:r>
            <a:endParaRPr sz="1050">
              <a:latin typeface="Century Gothic"/>
              <a:cs typeface="Century Gothic"/>
            </a:endParaRPr>
          </a:p>
          <a:p>
            <a:pPr algn="just" marL="13335">
              <a:lnSpc>
                <a:spcPct val="100000"/>
              </a:lnSpc>
              <a:spcBef>
                <a:spcPts val="490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preguntas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suelen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hacerse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conocer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clima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laboral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tipo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siguiente: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509"/>
              </a:spcBef>
              <a:buChar char="•"/>
              <a:tabLst>
                <a:tab pos="121920" algn="l"/>
              </a:tabLst>
            </a:pP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¿Conoces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criterios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promoción?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9"/>
              </a:spcBef>
              <a:buChar char="•"/>
              <a:tabLst>
                <a:tab pos="121920" algn="l"/>
              </a:tabLst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¿Puedes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conciliar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vida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familiar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laboral?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920" algn="l"/>
              </a:tabLst>
            </a:pP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¿Qué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tipo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incentivos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tienes,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además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económicos?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9"/>
              </a:spcBef>
              <a:buChar char="•"/>
              <a:tabLst>
                <a:tab pos="121920" algn="l"/>
              </a:tabLst>
            </a:pP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¿Conoces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criterios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promoción?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920" algn="l"/>
              </a:tabLst>
            </a:pP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¿Hay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buena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distintas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áreas?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9"/>
              </a:spcBef>
              <a:buChar char="•"/>
              <a:tabLst>
                <a:tab pos="121920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Valora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condiciones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puesto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920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¿Recomendarías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familiares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amigos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empresa?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9"/>
              </a:spcBef>
              <a:buChar char="•"/>
              <a:tabLst>
                <a:tab pos="121920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¿El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jefe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directo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informa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genera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confianza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respeto?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920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¿El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jefe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estimula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tomar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decisiones?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9"/>
              </a:spcBef>
              <a:buChar char="•"/>
              <a:tabLst>
                <a:tab pos="121920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¿Recibes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muestras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reconocimiento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trabajo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bien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hecho?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920" algn="l"/>
              </a:tabLst>
            </a:pP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¿Hay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seguimiento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cumplimiento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40">
                <a:solidFill>
                  <a:srgbClr val="231F1F"/>
                </a:solidFill>
                <a:latin typeface="Calibri"/>
                <a:cs typeface="Calibri"/>
              </a:rPr>
              <a:t>tus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objetivos?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66369" y="4475759"/>
            <a:ext cx="1967230" cy="1236345"/>
            <a:chOff x="366369" y="4475759"/>
            <a:chExt cx="1967230" cy="1236345"/>
          </a:xfrm>
        </p:grpSpPr>
        <p:sp>
          <p:nvSpPr>
            <p:cNvPr id="15" name="object 15"/>
            <p:cNvSpPr/>
            <p:nvPr/>
          </p:nvSpPr>
          <p:spPr>
            <a:xfrm>
              <a:off x="379069" y="4488459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30" h="266064">
                  <a:moveTo>
                    <a:pt x="1941461" y="265899"/>
                  </a:moveTo>
                  <a:lnTo>
                    <a:pt x="0" y="265899"/>
                  </a:lnTo>
                  <a:lnTo>
                    <a:pt x="0" y="152400"/>
                  </a:lnTo>
                  <a:lnTo>
                    <a:pt x="23804" y="64293"/>
                  </a:lnTo>
                  <a:lnTo>
                    <a:pt x="76174" y="19050"/>
                  </a:lnTo>
                  <a:lnTo>
                    <a:pt x="128544" y="2381"/>
                  </a:lnTo>
                  <a:lnTo>
                    <a:pt x="152349" y="0"/>
                  </a:lnTo>
                  <a:lnTo>
                    <a:pt x="1789112" y="0"/>
                  </a:lnTo>
                  <a:lnTo>
                    <a:pt x="1877189" y="23812"/>
                  </a:lnTo>
                  <a:lnTo>
                    <a:pt x="1922418" y="76200"/>
                  </a:lnTo>
                  <a:lnTo>
                    <a:pt x="1939081" y="128587"/>
                  </a:lnTo>
                  <a:lnTo>
                    <a:pt x="1941461" y="152400"/>
                  </a:lnTo>
                  <a:lnTo>
                    <a:pt x="1941461" y="265899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79069" y="4488459"/>
              <a:ext cx="1941830" cy="1210945"/>
            </a:xfrm>
            <a:custGeom>
              <a:avLst/>
              <a:gdLst/>
              <a:ahLst/>
              <a:cxnLst/>
              <a:rect l="l" t="t" r="r" b="b"/>
              <a:pathLst>
                <a:path w="1941830" h="1210945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1057973"/>
                  </a:lnTo>
                  <a:lnTo>
                    <a:pt x="2380" y="1081778"/>
                  </a:lnTo>
                  <a:lnTo>
                    <a:pt x="19043" y="1134148"/>
                  </a:lnTo>
                  <a:lnTo>
                    <a:pt x="64272" y="1186518"/>
                  </a:lnTo>
                  <a:lnTo>
                    <a:pt x="152349" y="1210322"/>
                  </a:lnTo>
                  <a:lnTo>
                    <a:pt x="1789112" y="1210322"/>
                  </a:lnTo>
                  <a:lnTo>
                    <a:pt x="1812917" y="1207942"/>
                  </a:lnTo>
                  <a:lnTo>
                    <a:pt x="1865287" y="1191279"/>
                  </a:lnTo>
                  <a:lnTo>
                    <a:pt x="1917657" y="1146050"/>
                  </a:lnTo>
                  <a:lnTo>
                    <a:pt x="1941461" y="1057973"/>
                  </a:lnTo>
                  <a:lnTo>
                    <a:pt x="1941461" y="152349"/>
                  </a:lnTo>
                  <a:lnTo>
                    <a:pt x="1939081" y="128544"/>
                  </a:lnTo>
                  <a:lnTo>
                    <a:pt x="1922418" y="76174"/>
                  </a:lnTo>
                  <a:lnTo>
                    <a:pt x="1877189" y="23804"/>
                  </a:lnTo>
                  <a:lnTo>
                    <a:pt x="17891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91159" y="4541737"/>
            <a:ext cx="1718310" cy="1056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8135">
              <a:lnSpc>
                <a:spcPct val="100000"/>
              </a:lnSpc>
              <a:spcBef>
                <a:spcPts val="100"/>
              </a:spcBef>
            </a:pP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Vocabulario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100"/>
              </a:lnSpc>
            </a:pPr>
            <a:r>
              <a:rPr dirty="0" sz="950" spc="10" b="1">
                <a:solidFill>
                  <a:srgbClr val="231F1F"/>
                </a:solidFill>
                <a:latin typeface="Century Gothic"/>
                <a:cs typeface="Century Gothic"/>
              </a:rPr>
              <a:t>Clima</a:t>
            </a:r>
            <a:r>
              <a:rPr dirty="0" sz="950" spc="1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40" b="1">
                <a:solidFill>
                  <a:srgbClr val="231F1F"/>
                </a:solidFill>
                <a:latin typeface="Century Gothic"/>
                <a:cs typeface="Century Gothic"/>
              </a:rPr>
              <a:t>laboral.</a:t>
            </a:r>
            <a:r>
              <a:rPr dirty="0" sz="950" spc="4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medio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ambiente  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humano  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físico 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desarrolla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trabajo.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Influye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satisfacción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tanto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productividad.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7007" y="4494110"/>
            <a:ext cx="346710" cy="401955"/>
            <a:chOff x="387007" y="4494110"/>
            <a:chExt cx="346710" cy="401955"/>
          </a:xfrm>
        </p:grpSpPr>
        <p:sp>
          <p:nvSpPr>
            <p:cNvPr id="19" name="object 19"/>
            <p:cNvSpPr/>
            <p:nvPr/>
          </p:nvSpPr>
          <p:spPr>
            <a:xfrm>
              <a:off x="387007" y="4494111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4">
                  <a:moveTo>
                    <a:pt x="346417" y="151561"/>
                  </a:moveTo>
                  <a:lnTo>
                    <a:pt x="340220" y="111264"/>
                  </a:lnTo>
                  <a:lnTo>
                    <a:pt x="322770" y="75057"/>
                  </a:lnTo>
                  <a:lnTo>
                    <a:pt x="295694" y="44386"/>
                  </a:lnTo>
                  <a:lnTo>
                    <a:pt x="260642" y="20688"/>
                  </a:lnTo>
                  <a:lnTo>
                    <a:pt x="219265" y="5410"/>
                  </a:lnTo>
                  <a:lnTo>
                    <a:pt x="173228" y="0"/>
                  </a:lnTo>
                  <a:lnTo>
                    <a:pt x="127165" y="5410"/>
                  </a:lnTo>
                  <a:lnTo>
                    <a:pt x="85775" y="20688"/>
                  </a:lnTo>
                  <a:lnTo>
                    <a:pt x="50723" y="44386"/>
                  </a:lnTo>
                  <a:lnTo>
                    <a:pt x="23634" y="75057"/>
                  </a:lnTo>
                  <a:lnTo>
                    <a:pt x="6184" y="111264"/>
                  </a:lnTo>
                  <a:lnTo>
                    <a:pt x="0" y="151561"/>
                  </a:lnTo>
                  <a:lnTo>
                    <a:pt x="6184" y="191858"/>
                  </a:lnTo>
                  <a:lnTo>
                    <a:pt x="23634" y="228053"/>
                  </a:lnTo>
                  <a:lnTo>
                    <a:pt x="50723" y="258724"/>
                  </a:lnTo>
                  <a:lnTo>
                    <a:pt x="85775" y="282422"/>
                  </a:lnTo>
                  <a:lnTo>
                    <a:pt x="127165" y="297700"/>
                  </a:lnTo>
                  <a:lnTo>
                    <a:pt x="173228" y="303110"/>
                  </a:lnTo>
                  <a:lnTo>
                    <a:pt x="190563" y="301078"/>
                  </a:lnTo>
                  <a:lnTo>
                    <a:pt x="289712" y="401447"/>
                  </a:lnTo>
                  <a:lnTo>
                    <a:pt x="267423" y="277837"/>
                  </a:lnTo>
                  <a:lnTo>
                    <a:pt x="295694" y="258724"/>
                  </a:lnTo>
                  <a:lnTo>
                    <a:pt x="322770" y="228053"/>
                  </a:lnTo>
                  <a:lnTo>
                    <a:pt x="340220" y="191858"/>
                  </a:lnTo>
                  <a:lnTo>
                    <a:pt x="346417" y="1515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138" y="4502048"/>
              <a:ext cx="228155" cy="1530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98780" y="4554246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36588" y="0"/>
                  </a:moveTo>
                  <a:lnTo>
                    <a:pt x="28359" y="10058"/>
                  </a:lnTo>
                  <a:lnTo>
                    <a:pt x="12001" y="37452"/>
                  </a:lnTo>
                  <a:lnTo>
                    <a:pt x="0" y="78066"/>
                  </a:lnTo>
                  <a:lnTo>
                    <a:pt x="4838" y="127736"/>
                  </a:lnTo>
                  <a:lnTo>
                    <a:pt x="5003" y="114757"/>
                  </a:lnTo>
                  <a:lnTo>
                    <a:pt x="7924" y="82461"/>
                  </a:lnTo>
                  <a:lnTo>
                    <a:pt x="17246" y="40868"/>
                  </a:lnTo>
                  <a:lnTo>
                    <a:pt x="36588" y="0"/>
                  </a:lnTo>
                  <a:close/>
                </a:path>
                <a:path w="213359" h="262889">
                  <a:moveTo>
                    <a:pt x="213106" y="262483"/>
                  </a:moveTo>
                  <a:lnTo>
                    <a:pt x="194170" y="231521"/>
                  </a:lnTo>
                  <a:lnTo>
                    <a:pt x="191312" y="226847"/>
                  </a:lnTo>
                  <a:lnTo>
                    <a:pt x="187845" y="221157"/>
                  </a:lnTo>
                  <a:lnTo>
                    <a:pt x="170764" y="225463"/>
                  </a:lnTo>
                  <a:lnTo>
                    <a:pt x="147713" y="226745"/>
                  </a:lnTo>
                  <a:lnTo>
                    <a:pt x="123278" y="226682"/>
                  </a:lnTo>
                  <a:lnTo>
                    <a:pt x="113487" y="226314"/>
                  </a:lnTo>
                  <a:lnTo>
                    <a:pt x="131216" y="231927"/>
                  </a:lnTo>
                  <a:lnTo>
                    <a:pt x="154584" y="233184"/>
                  </a:lnTo>
                  <a:lnTo>
                    <a:pt x="174955" y="232308"/>
                  </a:lnTo>
                  <a:lnTo>
                    <a:pt x="183680" y="231521"/>
                  </a:lnTo>
                  <a:lnTo>
                    <a:pt x="213106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360019" y="6359372"/>
            <a:ext cx="2005330" cy="3114040"/>
            <a:chOff x="360019" y="6359372"/>
            <a:chExt cx="2005330" cy="3114040"/>
          </a:xfrm>
        </p:grpSpPr>
        <p:sp>
          <p:nvSpPr>
            <p:cNvPr id="23" name="object 23"/>
            <p:cNvSpPr/>
            <p:nvPr/>
          </p:nvSpPr>
          <p:spPr>
            <a:xfrm>
              <a:off x="372719" y="6372072"/>
              <a:ext cx="1979930" cy="276225"/>
            </a:xfrm>
            <a:custGeom>
              <a:avLst/>
              <a:gdLst/>
              <a:ahLst/>
              <a:cxnLst/>
              <a:rect l="l" t="t" r="r" b="b"/>
              <a:pathLst>
                <a:path w="1979930" h="276225">
                  <a:moveTo>
                    <a:pt x="1979561" y="275932"/>
                  </a:moveTo>
                  <a:lnTo>
                    <a:pt x="0" y="275932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1827212" y="0"/>
                  </a:lnTo>
                  <a:lnTo>
                    <a:pt x="1915289" y="23804"/>
                  </a:lnTo>
                  <a:lnTo>
                    <a:pt x="1960518" y="76174"/>
                  </a:lnTo>
                  <a:lnTo>
                    <a:pt x="1977181" y="128544"/>
                  </a:lnTo>
                  <a:lnTo>
                    <a:pt x="1979561" y="152349"/>
                  </a:lnTo>
                  <a:lnTo>
                    <a:pt x="1979561" y="275932"/>
                  </a:lnTo>
                  <a:close/>
                </a:path>
              </a:pathLst>
            </a:custGeom>
            <a:solidFill>
              <a:srgbClr val="F8B1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2719" y="6372072"/>
              <a:ext cx="1979930" cy="3088640"/>
            </a:xfrm>
            <a:custGeom>
              <a:avLst/>
              <a:gdLst/>
              <a:ahLst/>
              <a:cxnLst/>
              <a:rect l="l" t="t" r="r" b="b"/>
              <a:pathLst>
                <a:path w="1979930" h="3088640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2935986"/>
                  </a:lnTo>
                  <a:lnTo>
                    <a:pt x="2380" y="2959798"/>
                  </a:lnTo>
                  <a:lnTo>
                    <a:pt x="19043" y="3012186"/>
                  </a:lnTo>
                  <a:lnTo>
                    <a:pt x="64272" y="3064573"/>
                  </a:lnTo>
                  <a:lnTo>
                    <a:pt x="152349" y="3088386"/>
                  </a:lnTo>
                  <a:lnTo>
                    <a:pt x="1827212" y="3088386"/>
                  </a:lnTo>
                  <a:lnTo>
                    <a:pt x="1851017" y="3086004"/>
                  </a:lnTo>
                  <a:lnTo>
                    <a:pt x="1903387" y="3069336"/>
                  </a:lnTo>
                  <a:lnTo>
                    <a:pt x="1955757" y="3024092"/>
                  </a:lnTo>
                  <a:lnTo>
                    <a:pt x="1979561" y="2935986"/>
                  </a:lnTo>
                  <a:lnTo>
                    <a:pt x="1979561" y="152349"/>
                  </a:lnTo>
                  <a:lnTo>
                    <a:pt x="1977181" y="128544"/>
                  </a:lnTo>
                  <a:lnTo>
                    <a:pt x="1960518" y="76174"/>
                  </a:lnTo>
                  <a:lnTo>
                    <a:pt x="1915289" y="23804"/>
                  </a:lnTo>
                  <a:lnTo>
                    <a:pt x="18272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F8B1A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27972" y="6767930"/>
            <a:ext cx="1672589" cy="261556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446405" marR="5080" indent="-434340">
              <a:lnSpc>
                <a:spcPts val="1200"/>
              </a:lnSpc>
              <a:spcBef>
                <a:spcPts val="190"/>
              </a:spcBef>
              <a:tabLst>
                <a:tab pos="735965" algn="l"/>
                <a:tab pos="1442085" algn="l"/>
              </a:tabLst>
            </a:pP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6. </a:t>
            </a:r>
            <a:r>
              <a:rPr dirty="0" sz="1050" spc="20" i="1">
                <a:solidFill>
                  <a:srgbClr val="231F1F"/>
                </a:solidFill>
                <a:latin typeface="Calibri"/>
                <a:cs typeface="Calibri"/>
              </a:rPr>
              <a:t>a)</a:t>
            </a:r>
            <a:r>
              <a:rPr dirty="0" sz="1050" spc="2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Si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trabajas, 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contesta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l</a:t>
            </a:r>
            <a:r>
              <a:rPr dirty="0" sz="1050" spc="10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	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p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g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1050" spc="-95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1050" spc="10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	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q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 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hemos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incluido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1050" spc="-229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ejemplos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-50">
                <a:solidFill>
                  <a:srgbClr val="231F1F"/>
                </a:solidFill>
                <a:latin typeface="Calibri"/>
                <a:cs typeface="Calibri"/>
              </a:rPr>
              <a:t>en-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cuesta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sobre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clima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laboral.</a:t>
            </a:r>
            <a:endParaRPr sz="1050">
              <a:latin typeface="Calibri"/>
              <a:cs typeface="Calibri"/>
            </a:endParaRPr>
          </a:p>
          <a:p>
            <a:pPr marL="235585" marR="5080" indent="-235585">
              <a:lnSpc>
                <a:spcPts val="1200"/>
              </a:lnSpc>
              <a:spcBef>
                <a:spcPts val="565"/>
              </a:spcBef>
              <a:buFont typeface="Calibri"/>
              <a:buAutoNum type="alphaLcParenR" startAt="2"/>
              <a:tabLst>
                <a:tab pos="235585" algn="l"/>
              </a:tabLst>
            </a:pP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Si 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no  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trabajas, 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rea-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liza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cuestionario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personas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traba-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jadoras</a:t>
            </a:r>
            <a:r>
              <a:rPr dirty="0" sz="1050" spc="2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5">
                <a:solidFill>
                  <a:srgbClr val="231F1F"/>
                </a:solidFill>
                <a:latin typeface="Calibri"/>
                <a:cs typeface="Calibri"/>
              </a:rPr>
              <a:t>tu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entor-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no,</a:t>
            </a:r>
            <a:r>
              <a:rPr dirty="0" sz="1050" spc="-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padres,</a:t>
            </a:r>
            <a:r>
              <a:rPr dirty="0" sz="1050" spc="-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hermanos,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amigos,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  <a:p>
            <a:pPr marL="221615" indent="-168910">
              <a:lnSpc>
                <a:spcPts val="1230"/>
              </a:lnSpc>
              <a:spcBef>
                <a:spcPts val="475"/>
              </a:spcBef>
              <a:buFont typeface="Calibri"/>
              <a:buAutoNum type="alphaLcParenR" startAt="2"/>
              <a:tabLst>
                <a:tab pos="222250" algn="l"/>
              </a:tabLst>
            </a:pP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Evalúa </a:t>
            </a:r>
            <a:r>
              <a:rPr dirty="0" sz="10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resultado</a:t>
            </a:r>
            <a:endParaRPr sz="1050">
              <a:latin typeface="Calibri"/>
              <a:cs typeface="Calibri"/>
            </a:endParaRPr>
          </a:p>
          <a:p>
            <a:pPr algn="just" marL="432434" marR="5715">
              <a:lnSpc>
                <a:spcPts val="1200"/>
              </a:lnSpc>
              <a:spcBef>
                <a:spcPts val="60"/>
              </a:spcBef>
            </a:pP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califica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cómo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clima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laboral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2304" y="6426808"/>
            <a:ext cx="8597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85" b="1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100" spc="110" b="1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1100" spc="30" b="1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1100" spc="114" b="1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100" spc="125" b="1">
                <a:solidFill>
                  <a:srgbClr val="231F1F"/>
                </a:solidFill>
                <a:latin typeface="Calibri"/>
                <a:cs typeface="Calibri"/>
              </a:rPr>
              <a:t>v</a:t>
            </a:r>
            <a:r>
              <a:rPr dirty="0" sz="1100" spc="114" b="1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100" spc="140" b="1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1100" spc="185" b="1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1100" spc="105" b="1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1100" spc="10" b="1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6824" y="6383045"/>
            <a:ext cx="346710" cy="401955"/>
            <a:chOff x="396824" y="6383045"/>
            <a:chExt cx="346710" cy="401955"/>
          </a:xfrm>
        </p:grpSpPr>
        <p:sp>
          <p:nvSpPr>
            <p:cNvPr id="28" name="object 28"/>
            <p:cNvSpPr/>
            <p:nvPr/>
          </p:nvSpPr>
          <p:spPr>
            <a:xfrm>
              <a:off x="582866" y="6639471"/>
              <a:ext cx="104139" cy="145415"/>
            </a:xfrm>
            <a:custGeom>
              <a:avLst/>
              <a:gdLst/>
              <a:ahLst/>
              <a:cxnLst/>
              <a:rect l="l" t="t" r="r" b="b"/>
              <a:pathLst>
                <a:path w="104140" h="145415">
                  <a:moveTo>
                    <a:pt x="103682" y="145008"/>
                  </a:moveTo>
                  <a:lnTo>
                    <a:pt x="0" y="40030"/>
                  </a:lnTo>
                  <a:lnTo>
                    <a:pt x="77482" y="0"/>
                  </a:lnTo>
                  <a:lnTo>
                    <a:pt x="103682" y="145008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96824" y="6383045"/>
              <a:ext cx="346710" cy="303530"/>
            </a:xfrm>
            <a:custGeom>
              <a:avLst/>
              <a:gdLst/>
              <a:ahLst/>
              <a:cxnLst/>
              <a:rect l="l" t="t" r="r" b="b"/>
              <a:pathLst>
                <a:path w="346709" h="303529">
                  <a:moveTo>
                    <a:pt x="173189" y="303110"/>
                  </a:moveTo>
                  <a:lnTo>
                    <a:pt x="127151" y="297696"/>
                  </a:lnTo>
                  <a:lnTo>
                    <a:pt x="85780" y="282415"/>
                  </a:lnTo>
                  <a:lnTo>
                    <a:pt x="50728" y="258714"/>
                  </a:lnTo>
                  <a:lnTo>
                    <a:pt x="23646" y="228039"/>
                  </a:lnTo>
                  <a:lnTo>
                    <a:pt x="6186" y="191835"/>
                  </a:lnTo>
                  <a:lnTo>
                    <a:pt x="0" y="151549"/>
                  </a:lnTo>
                  <a:lnTo>
                    <a:pt x="6186" y="111263"/>
                  </a:lnTo>
                  <a:lnTo>
                    <a:pt x="23646" y="75061"/>
                  </a:lnTo>
                  <a:lnTo>
                    <a:pt x="50728" y="44389"/>
                  </a:lnTo>
                  <a:lnTo>
                    <a:pt x="85780" y="20692"/>
                  </a:lnTo>
                  <a:lnTo>
                    <a:pt x="127151" y="5413"/>
                  </a:lnTo>
                  <a:lnTo>
                    <a:pt x="173189" y="0"/>
                  </a:lnTo>
                  <a:lnTo>
                    <a:pt x="219248" y="5413"/>
                  </a:lnTo>
                  <a:lnTo>
                    <a:pt x="260631" y="20692"/>
                  </a:lnTo>
                  <a:lnTo>
                    <a:pt x="295689" y="44389"/>
                  </a:lnTo>
                  <a:lnTo>
                    <a:pt x="322772" y="75061"/>
                  </a:lnTo>
                  <a:lnTo>
                    <a:pt x="340231" y="111263"/>
                  </a:lnTo>
                  <a:lnTo>
                    <a:pt x="346417" y="151549"/>
                  </a:lnTo>
                  <a:lnTo>
                    <a:pt x="340231" y="191835"/>
                  </a:lnTo>
                  <a:lnTo>
                    <a:pt x="322772" y="228039"/>
                  </a:lnTo>
                  <a:lnTo>
                    <a:pt x="295689" y="258714"/>
                  </a:lnTo>
                  <a:lnTo>
                    <a:pt x="260631" y="282415"/>
                  </a:lnTo>
                  <a:lnTo>
                    <a:pt x="219248" y="297696"/>
                  </a:lnTo>
                  <a:lnTo>
                    <a:pt x="173189" y="303110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955" y="6390982"/>
              <a:ext cx="228104" cy="15303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08609" y="6443168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90">
                  <a:moveTo>
                    <a:pt x="36588" y="0"/>
                  </a:moveTo>
                  <a:lnTo>
                    <a:pt x="28359" y="10058"/>
                  </a:lnTo>
                  <a:lnTo>
                    <a:pt x="12001" y="37465"/>
                  </a:lnTo>
                  <a:lnTo>
                    <a:pt x="0" y="78092"/>
                  </a:lnTo>
                  <a:lnTo>
                    <a:pt x="4838" y="127787"/>
                  </a:lnTo>
                  <a:lnTo>
                    <a:pt x="5003" y="114795"/>
                  </a:lnTo>
                  <a:lnTo>
                    <a:pt x="7924" y="82486"/>
                  </a:lnTo>
                  <a:lnTo>
                    <a:pt x="17246" y="40881"/>
                  </a:lnTo>
                  <a:lnTo>
                    <a:pt x="36588" y="0"/>
                  </a:lnTo>
                  <a:close/>
                </a:path>
                <a:path w="213359" h="262890">
                  <a:moveTo>
                    <a:pt x="213093" y="262483"/>
                  </a:moveTo>
                  <a:lnTo>
                    <a:pt x="194106" y="231521"/>
                  </a:lnTo>
                  <a:lnTo>
                    <a:pt x="191249" y="226847"/>
                  </a:lnTo>
                  <a:lnTo>
                    <a:pt x="187794" y="221208"/>
                  </a:lnTo>
                  <a:lnTo>
                    <a:pt x="170738" y="225488"/>
                  </a:lnTo>
                  <a:lnTo>
                    <a:pt x="147726" y="226745"/>
                  </a:lnTo>
                  <a:lnTo>
                    <a:pt x="123266" y="226682"/>
                  </a:lnTo>
                  <a:lnTo>
                    <a:pt x="113474" y="226314"/>
                  </a:lnTo>
                  <a:lnTo>
                    <a:pt x="131178" y="231952"/>
                  </a:lnTo>
                  <a:lnTo>
                    <a:pt x="154559" y="233210"/>
                  </a:lnTo>
                  <a:lnTo>
                    <a:pt x="174955" y="232321"/>
                  </a:lnTo>
                  <a:lnTo>
                    <a:pt x="183680" y="231521"/>
                  </a:lnTo>
                  <a:lnTo>
                    <a:pt x="213093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286" y="6453635"/>
              <a:ext cx="155622" cy="155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9445" y="9928338"/>
            <a:ext cx="318770" cy="320675"/>
          </a:xfrm>
          <a:custGeom>
            <a:avLst/>
            <a:gdLst/>
            <a:ahLst/>
            <a:cxnLst/>
            <a:rect l="l" t="t" r="r" b="b"/>
            <a:pathLst>
              <a:path w="318770" h="320675">
                <a:moveTo>
                  <a:pt x="318254" y="320561"/>
                </a:moveTo>
                <a:lnTo>
                  <a:pt x="0" y="320561"/>
                </a:lnTo>
                <a:lnTo>
                  <a:pt x="2947" y="280390"/>
                </a:lnTo>
                <a:lnTo>
                  <a:pt x="13340" y="233854"/>
                </a:lnTo>
                <a:lnTo>
                  <a:pt x="30036" y="190049"/>
                </a:lnTo>
                <a:lnTo>
                  <a:pt x="52527" y="149486"/>
                </a:lnTo>
                <a:lnTo>
                  <a:pt x="80301" y="112674"/>
                </a:lnTo>
                <a:lnTo>
                  <a:pt x="112849" y="80125"/>
                </a:lnTo>
                <a:lnTo>
                  <a:pt x="149659" y="52349"/>
                </a:lnTo>
                <a:lnTo>
                  <a:pt x="190221" y="29857"/>
                </a:lnTo>
                <a:lnTo>
                  <a:pt x="234024" y="13159"/>
                </a:lnTo>
                <a:lnTo>
                  <a:pt x="280560" y="2766"/>
                </a:lnTo>
                <a:lnTo>
                  <a:pt x="318254" y="0"/>
                </a:lnTo>
                <a:lnTo>
                  <a:pt x="318254" y="320561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8699" y="9910927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19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573" y="0"/>
            <a:ext cx="1150126" cy="8339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00">
              <a:lnSpc>
                <a:spcPct val="100000"/>
              </a:lnSpc>
              <a:spcBef>
                <a:spcPts val="100"/>
              </a:spcBef>
              <a:tabLst>
                <a:tab pos="5158740" algn="l"/>
              </a:tabLst>
            </a:pPr>
            <a:r>
              <a:rPr dirty="0" baseline="3086" sz="1350">
                <a:latin typeface="Times New Roman"/>
                <a:cs typeface="Times New Roman"/>
              </a:rPr>
              <a:t> 	</a:t>
            </a:r>
            <a:r>
              <a:rPr dirty="0" baseline="3086" sz="1350" spc="22"/>
              <a:t>El</a:t>
            </a:r>
            <a:r>
              <a:rPr dirty="0" baseline="3086" sz="1350" spc="97"/>
              <a:t> </a:t>
            </a:r>
            <a:r>
              <a:rPr dirty="0" baseline="3086" sz="1350" spc="67"/>
              <a:t>área</a:t>
            </a:r>
            <a:r>
              <a:rPr dirty="0" baseline="3086" sz="1350" spc="97"/>
              <a:t> </a:t>
            </a:r>
            <a:r>
              <a:rPr dirty="0" baseline="3086" sz="1350" spc="44"/>
              <a:t>de</a:t>
            </a:r>
            <a:r>
              <a:rPr dirty="0" baseline="3086" sz="1350" spc="104"/>
              <a:t> </a:t>
            </a:r>
            <a:r>
              <a:rPr dirty="0" baseline="3086" sz="1350" spc="7"/>
              <a:t>recursos</a:t>
            </a:r>
            <a:r>
              <a:rPr dirty="0" baseline="3086" sz="1350" spc="97"/>
              <a:t> </a:t>
            </a:r>
            <a:r>
              <a:rPr dirty="0" baseline="3086" sz="1350" spc="15"/>
              <a:t>humanos   </a:t>
            </a:r>
            <a:r>
              <a:rPr dirty="0" baseline="3086" sz="1350" spc="60"/>
              <a:t> </a:t>
            </a:r>
            <a:r>
              <a:rPr dirty="0" sz="2500" spc="270"/>
              <a:t>1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937" y="981621"/>
            <a:ext cx="185585" cy="18563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58884" y="925990"/>
            <a:ext cx="2442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 b="1">
                <a:solidFill>
                  <a:srgbClr val="231F1F"/>
                </a:solidFill>
                <a:latin typeface="Calibri"/>
                <a:cs typeface="Calibri"/>
              </a:rPr>
              <a:t>6.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800" spc="1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30" b="1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800" spc="1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10" b="1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234" y="1289127"/>
            <a:ext cx="4689475" cy="70866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enfocar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doble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aspecto: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530"/>
              </a:spcBef>
              <a:buChar char="•"/>
              <a:tabLst>
                <a:tab pos="12128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marcados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535"/>
              </a:spcBef>
              <a:buChar char="•"/>
              <a:tabLst>
                <a:tab pos="12128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Aspectos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disciplinarios.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937" y="2388044"/>
            <a:ext cx="123316" cy="12332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06834" y="2333589"/>
            <a:ext cx="5066030" cy="190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00"/>
              </a:spcBef>
            </a:pPr>
            <a:r>
              <a:rPr dirty="0" sz="1300" spc="60" b="1">
                <a:solidFill>
                  <a:srgbClr val="231F1F"/>
                </a:solidFill>
                <a:latin typeface="Calibri"/>
                <a:cs typeface="Calibri"/>
              </a:rPr>
              <a:t>6.1.</a:t>
            </a:r>
            <a:r>
              <a:rPr dirty="0" sz="1300" spc="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300" spc="7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1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300" spc="7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300" spc="7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1300" spc="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30" b="1">
                <a:solidFill>
                  <a:srgbClr val="231F1F"/>
                </a:solidFill>
                <a:latin typeface="Calibri"/>
                <a:cs typeface="Calibri"/>
              </a:rPr>
              <a:t>marcados</a:t>
            </a:r>
            <a:r>
              <a:rPr dirty="0" sz="1300" spc="7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20" b="1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300" spc="7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4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300" spc="7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10" b="1">
                <a:solidFill>
                  <a:srgbClr val="231F1F"/>
                </a:solidFill>
                <a:latin typeface="Calibri"/>
                <a:cs typeface="Calibri"/>
              </a:rPr>
              <a:t>dirección</a:t>
            </a:r>
            <a:endParaRPr sz="1300">
              <a:latin typeface="Calibri"/>
              <a:cs typeface="Calibri"/>
            </a:endParaRPr>
          </a:p>
          <a:p>
            <a:pPr algn="just" marL="12700" marR="5715">
              <a:lnSpc>
                <a:spcPts val="1230"/>
              </a:lnSpc>
              <a:spcBef>
                <a:spcPts val="111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toda empresa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han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marcado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unos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objetivos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debe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establecer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sis-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tema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control 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capaz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medir los resultados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alcanzados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contrastarlos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marcados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inicialmente.</a:t>
            </a:r>
            <a:endParaRPr sz="1050">
              <a:latin typeface="Calibri"/>
              <a:cs typeface="Calibri"/>
            </a:endParaRPr>
          </a:p>
          <a:p>
            <a:pPr algn="just" marL="12700" marR="5715" indent="-635">
              <a:lnSpc>
                <a:spcPts val="1230"/>
              </a:lnSpc>
              <a:spcBef>
                <a:spcPts val="550"/>
              </a:spcBef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Partiendo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datos obtenidos,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estudiará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funcionamien-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35">
                <a:solidFill>
                  <a:srgbClr val="231F1F"/>
                </a:solidFill>
                <a:latin typeface="Calibri"/>
                <a:cs typeface="Calibri"/>
              </a:rPr>
              <a:t>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departamentos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personas responsables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cumplan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objetivos,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adoptará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medidas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necesarias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corregir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desviaciones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producidas.</a:t>
            </a:r>
            <a:endParaRPr sz="1050">
              <a:latin typeface="Calibri"/>
              <a:cs typeface="Calibri"/>
            </a:endParaRPr>
          </a:p>
          <a:p>
            <a:pPr algn="just" marL="13335" marR="5080" indent="-1270">
              <a:lnSpc>
                <a:spcPts val="1230"/>
              </a:lnSpc>
              <a:spcBef>
                <a:spcPts val="55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eficacia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sistema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control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dependerá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gran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medida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sistema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captación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información 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haya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establecido.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sistemas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captación 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información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más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utilizados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aparecen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Tabla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1.3.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13588" y="4397083"/>
          <a:ext cx="5058410" cy="3453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840"/>
                <a:gridCol w="3779520"/>
              </a:tblGrid>
              <a:tr h="4987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5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Encuestas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895985">
                        <a:lnSpc>
                          <a:spcPct val="163200"/>
                        </a:lnSpc>
                        <a:spcBef>
                          <a:spcPts val="100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personal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empresa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cumplimenta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cuestionarios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anónimos. </a:t>
                      </a:r>
                      <a:r>
                        <a:rPr dirty="0" sz="800" spc="-16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Este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sistema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sirve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especialmente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para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valorar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clima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laboral.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11335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294640" marR="287020">
                        <a:lnSpc>
                          <a:spcPts val="1200"/>
                        </a:lnSpc>
                        <a:spcBef>
                          <a:spcPts val="5"/>
                        </a:spcBef>
                      </a:pPr>
                      <a:r>
                        <a:rPr dirty="0" sz="105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Informes </a:t>
                      </a:r>
                      <a:r>
                        <a:rPr dirty="0" sz="1050" spc="2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mandos </a:t>
                      </a:r>
                      <a:r>
                        <a:rPr dirty="0" sz="1050" spc="2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inte</a:t>
                      </a: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05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medios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71120" marR="126364">
                        <a:lnSpc>
                          <a:spcPct val="104099"/>
                        </a:lnSpc>
                        <a:spcBef>
                          <a:spcPts val="670"/>
                        </a:spcBef>
                      </a:pP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jefes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diferentes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suelen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realizar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informes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sobre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perso-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nal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bajo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su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mando.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estos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informes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suelen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valorar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aspectos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como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formación, </a:t>
                      </a:r>
                      <a:r>
                        <a:rPr dirty="0" sz="800" spc="-16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eficacia,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colaboración,</a:t>
                      </a:r>
                      <a:r>
                        <a:rPr dirty="0" sz="800" spc="5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absentismo,</a:t>
                      </a:r>
                      <a:r>
                        <a:rPr dirty="0" sz="800" spc="5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responsabilidad,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conflictividad,</a:t>
                      </a:r>
                      <a:r>
                        <a:rPr dirty="0" sz="800" spc="5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puntualidad, </a:t>
                      </a:r>
                      <a:r>
                        <a:rPr dirty="0" sz="800" spc="-16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dedicación,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etc.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70485" marR="196215">
                        <a:lnSpc>
                          <a:spcPct val="104099"/>
                        </a:lnSpc>
                        <a:spcBef>
                          <a:spcPts val="565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inconveniente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estos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informes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radica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posibilidad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que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jefes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no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sean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objetivos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al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evaluar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7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sus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subordinados,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por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que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suelen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contrastar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 </a:t>
                      </a:r>
                      <a:r>
                        <a:rPr dirty="0" sz="800" spc="-16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datos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estos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informes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otras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fuentes.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509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783081">
                <a:tc>
                  <a:txBody>
                    <a:bodyPr/>
                    <a:lstStyle/>
                    <a:p>
                      <a:pPr algn="ctr" marL="201295" marR="193675" indent="-635">
                        <a:lnSpc>
                          <a:spcPts val="1200"/>
                        </a:lnSpc>
                        <a:spcBef>
                          <a:spcPts val="755"/>
                        </a:spcBef>
                      </a:pPr>
                      <a:r>
                        <a:rPr dirty="0" sz="1050" spc="3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Quejas, </a:t>
                      </a:r>
                      <a:r>
                        <a:rPr dirty="0" sz="1050" spc="3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reclamaciones,  </a:t>
                      </a:r>
                      <a:r>
                        <a:rPr dirty="0" sz="1050" spc="-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peticiones</a:t>
                      </a:r>
                      <a:r>
                        <a:rPr dirty="0" sz="1050" spc="2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traslado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9588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1755" marR="229870">
                        <a:lnSpc>
                          <a:spcPct val="104099"/>
                        </a:lnSpc>
                      </a:pP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Si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producen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mucha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frecuencia,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pueden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proporcionar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una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idea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sobre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 </a:t>
                      </a:r>
                      <a:r>
                        <a:rPr dirty="0" sz="800" spc="-16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dificultades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integración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quien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formula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grupo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trabajo.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478281">
                <a:tc>
                  <a:txBody>
                    <a:bodyPr/>
                    <a:lstStyle/>
                    <a:p>
                      <a:pPr marL="349885" marR="239395" indent="-103505">
                        <a:lnSpc>
                          <a:spcPts val="1200"/>
                        </a:lnSpc>
                        <a:spcBef>
                          <a:spcPts val="755"/>
                        </a:spcBef>
                      </a:pPr>
                      <a:r>
                        <a:rPr dirty="0" sz="1050" spc="2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Análisis</a:t>
                      </a: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3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la </a:t>
                      </a:r>
                      <a:r>
                        <a:rPr dirty="0" sz="1050" spc="-22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asistencia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95885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126364">
                        <a:lnSpc>
                          <a:spcPct val="104099"/>
                        </a:lnSpc>
                        <a:spcBef>
                          <a:spcPts val="869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información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controles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asistencia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puntualidad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proporciona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una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idea </a:t>
                      </a:r>
                      <a:r>
                        <a:rPr dirty="0" sz="800" spc="-17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bastante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objetiva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sobre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actitud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trabajadores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clima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laboral.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110489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5536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Auditorías</a:t>
                      </a:r>
                      <a:r>
                        <a:rPr dirty="0" sz="1050" spc="-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internas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127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71120" marR="219710">
                        <a:lnSpc>
                          <a:spcPct val="104099"/>
                        </a:lnSpc>
                        <a:spcBef>
                          <a:spcPts val="670"/>
                        </a:spcBef>
                      </a:pP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empresas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suelen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ser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sometidos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7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auditorías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internas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 </a:t>
                      </a:r>
                      <a:r>
                        <a:rPr dirty="0" sz="800" spc="-16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inspecciones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sobre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rendimiento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del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personal;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estas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auditorías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denominan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auditorías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sociales.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8509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07234" y="7959849"/>
            <a:ext cx="26060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205353"/>
                </a:solidFill>
                <a:latin typeface="Calibri"/>
                <a:cs typeface="Calibri"/>
              </a:rPr>
              <a:t>Tabla</a:t>
            </a:r>
            <a:r>
              <a:rPr dirty="0" sz="900" spc="50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205353"/>
                </a:solidFill>
                <a:latin typeface="Calibri"/>
                <a:cs typeface="Calibri"/>
              </a:rPr>
              <a:t>1.3.</a:t>
            </a:r>
            <a:r>
              <a:rPr dirty="0" sz="900" spc="5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15" i="1">
                <a:solidFill>
                  <a:srgbClr val="231F1F"/>
                </a:solidFill>
                <a:latin typeface="Calibri"/>
                <a:cs typeface="Calibri"/>
              </a:rPr>
              <a:t>Sistemas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30" i="1">
                <a:solidFill>
                  <a:srgbClr val="231F1F"/>
                </a:solidFill>
                <a:latin typeface="Calibri"/>
                <a:cs typeface="Calibri"/>
              </a:rPr>
              <a:t>captación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5" i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0" i="1">
                <a:solidFill>
                  <a:srgbClr val="231F1F"/>
                </a:solidFill>
                <a:latin typeface="Calibri"/>
                <a:cs typeface="Calibri"/>
              </a:rPr>
              <a:t>información.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9937" y="8517090"/>
            <a:ext cx="123316" cy="12327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06434" y="8462616"/>
            <a:ext cx="5067300" cy="1367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9235">
              <a:lnSpc>
                <a:spcPct val="100000"/>
              </a:lnSpc>
              <a:spcBef>
                <a:spcPts val="100"/>
              </a:spcBef>
            </a:pPr>
            <a:r>
              <a:rPr dirty="0" sz="1300" spc="60" b="1">
                <a:solidFill>
                  <a:srgbClr val="231F1F"/>
                </a:solidFill>
                <a:latin typeface="Calibri"/>
                <a:cs typeface="Calibri"/>
              </a:rPr>
              <a:t>6.2.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15" b="1">
                <a:solidFill>
                  <a:srgbClr val="231F1F"/>
                </a:solidFill>
                <a:latin typeface="Calibri"/>
                <a:cs typeface="Calibri"/>
              </a:rPr>
              <a:t>disciplinario</a:t>
            </a:r>
            <a:endParaRPr sz="1300">
              <a:latin typeface="Calibri"/>
              <a:cs typeface="Calibri"/>
            </a:endParaRPr>
          </a:p>
          <a:p>
            <a:pPr algn="just" marL="12700" marR="5080" indent="635">
              <a:lnSpc>
                <a:spcPts val="1230"/>
              </a:lnSpc>
              <a:spcBef>
                <a:spcPts val="111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todas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existe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sistema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sirve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inspección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control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per-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sonal,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depende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humanos. El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0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disciplinario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aspecto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parcial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sistema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general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algn="just" marL="12700" marR="7620" indent="-635">
              <a:lnSpc>
                <a:spcPts val="1230"/>
              </a:lnSpc>
              <a:spcBef>
                <a:spcPts val="550"/>
              </a:spcBef>
            </a:pP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Este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control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especialmente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relevante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cuando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trata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absentismo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laboral,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es </a:t>
            </a:r>
            <a:r>
              <a:rPr dirty="0" sz="1050" spc="2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decir,</a:t>
            </a:r>
            <a:r>
              <a:rPr dirty="0" sz="1050" spc="1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el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número</a:t>
            </a:r>
            <a:r>
              <a:rPr dirty="0" sz="1050" spc="1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horas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o</a:t>
            </a:r>
            <a:r>
              <a:rPr dirty="0" sz="1050" spc="1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jornadas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</a:t>
            </a:r>
            <a:r>
              <a:rPr dirty="0" sz="1050" spc="1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trabajo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perdidas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 en</a:t>
            </a:r>
            <a:r>
              <a:rPr dirty="0" sz="1050" spc="1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60" b="1">
                <a:solidFill>
                  <a:srgbClr val="231F1F"/>
                </a:solidFill>
                <a:latin typeface="Century Gothic"/>
                <a:cs typeface="Century Gothic"/>
              </a:rPr>
              <a:t>un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deter- </a:t>
            </a:r>
            <a:r>
              <a:rPr dirty="0" sz="1050" spc="-28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minado</a:t>
            </a:r>
            <a:r>
              <a:rPr dirty="0" sz="1050" spc="6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periodo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tiempo.</a:t>
            </a:r>
            <a:endParaRPr sz="1050">
              <a:latin typeface="Century Gothic"/>
              <a:cs typeface="Century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45136" y="1404594"/>
            <a:ext cx="1967230" cy="2219960"/>
            <a:chOff x="5945136" y="1404594"/>
            <a:chExt cx="1967230" cy="2219960"/>
          </a:xfrm>
        </p:grpSpPr>
        <p:sp>
          <p:nvSpPr>
            <p:cNvPr id="16" name="object 16"/>
            <p:cNvSpPr/>
            <p:nvPr/>
          </p:nvSpPr>
          <p:spPr>
            <a:xfrm>
              <a:off x="5957836" y="1417294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29" h="266064">
                  <a:moveTo>
                    <a:pt x="1941512" y="265899"/>
                  </a:moveTo>
                  <a:lnTo>
                    <a:pt x="0" y="265899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265899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57836" y="1417294"/>
              <a:ext cx="1941830" cy="2194560"/>
            </a:xfrm>
            <a:custGeom>
              <a:avLst/>
              <a:gdLst/>
              <a:ahLst/>
              <a:cxnLst/>
              <a:rect l="l" t="t" r="r" b="b"/>
              <a:pathLst>
                <a:path w="1941829" h="2194560">
                  <a:moveTo>
                    <a:pt x="1789112" y="0"/>
                  </a:move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2041575"/>
                  </a:lnTo>
                  <a:lnTo>
                    <a:pt x="1939131" y="2065388"/>
                  </a:lnTo>
                  <a:lnTo>
                    <a:pt x="1922462" y="2117775"/>
                  </a:lnTo>
                  <a:lnTo>
                    <a:pt x="1877218" y="2170163"/>
                  </a:lnTo>
                  <a:lnTo>
                    <a:pt x="1789112" y="2193975"/>
                  </a:lnTo>
                  <a:lnTo>
                    <a:pt x="152400" y="2193975"/>
                  </a:lnTo>
                  <a:lnTo>
                    <a:pt x="128587" y="2191594"/>
                  </a:lnTo>
                  <a:lnTo>
                    <a:pt x="76200" y="2174925"/>
                  </a:lnTo>
                  <a:lnTo>
                    <a:pt x="23812" y="2129682"/>
                  </a:lnTo>
                  <a:lnTo>
                    <a:pt x="0" y="2041575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070079" y="1470568"/>
            <a:ext cx="1724660" cy="20345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100"/>
              </a:spcBef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¿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6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í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100" spc="130" b="1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marL="12700" marR="5080">
              <a:lnSpc>
                <a:spcPts val="1100"/>
              </a:lnSpc>
            </a:pP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adecuada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política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 b="1">
                <a:solidFill>
                  <a:srgbClr val="231F1F"/>
                </a:solidFill>
                <a:latin typeface="Century Gothic"/>
                <a:cs typeface="Century Gothic"/>
              </a:rPr>
              <a:t>moti- </a:t>
            </a:r>
            <a:r>
              <a:rPr dirty="0" sz="950" spc="-25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10" b="1">
                <a:solidFill>
                  <a:srgbClr val="231F1F"/>
                </a:solidFill>
                <a:latin typeface="Century Gothic"/>
                <a:cs typeface="Century Gothic"/>
              </a:rPr>
              <a:t>vación</a:t>
            </a:r>
            <a:r>
              <a:rPr dirty="0" sz="950" spc="18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9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buena</a:t>
            </a:r>
            <a:r>
              <a:rPr dirty="0" sz="950" spc="25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arma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luchar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contra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 spc="10" b="1">
                <a:solidFill>
                  <a:srgbClr val="231F1F"/>
                </a:solidFill>
                <a:latin typeface="Century Gothic"/>
                <a:cs typeface="Century Gothic"/>
              </a:rPr>
              <a:t>absen- </a:t>
            </a:r>
            <a:r>
              <a:rPr dirty="0" sz="950" spc="-254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45" b="1">
                <a:solidFill>
                  <a:srgbClr val="231F1F"/>
                </a:solidFill>
                <a:latin typeface="Century Gothic"/>
                <a:cs typeface="Century Gothic"/>
              </a:rPr>
              <a:t>tismo.</a:t>
            </a:r>
            <a:r>
              <a:rPr dirty="0" sz="950" spc="19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950" spc="2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aplicarla</a:t>
            </a:r>
            <a:r>
              <a:rPr dirty="0" sz="950" spc="2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nece-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sario</a:t>
            </a:r>
            <a:r>
              <a:rPr dirty="0" sz="950" spc="2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averiguar</a:t>
            </a:r>
            <a:r>
              <a:rPr dirty="0" sz="950" spc="2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qué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medidas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pueden</a:t>
            </a:r>
            <a:r>
              <a:rPr dirty="0" sz="9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contribuir</a:t>
            </a:r>
            <a:r>
              <a:rPr dirty="0" sz="950" spc="10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950" spc="10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aumentar</a:t>
            </a:r>
            <a:r>
              <a:rPr dirty="0" sz="9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satisfacción</a:t>
            </a:r>
            <a:r>
              <a:rPr dirty="0" sz="950" spc="1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empleados,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950" spc="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así</a:t>
            </a:r>
            <a:r>
              <a:rPr dirty="0" sz="950" spc="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poder</a:t>
            </a:r>
            <a:r>
              <a:rPr dirty="0" sz="950" spc="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implantar</a:t>
            </a:r>
            <a:r>
              <a:rPr dirty="0" sz="950" spc="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acciones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concretas.</a:t>
            </a:r>
            <a:r>
              <a:rPr dirty="0" sz="950" spc="11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9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11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9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más</a:t>
            </a:r>
            <a:r>
              <a:rPr dirty="0" sz="9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valo-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radas</a:t>
            </a:r>
            <a:r>
              <a:rPr dirty="0" sz="950" spc="1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950" spc="1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1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flexibilidad</a:t>
            </a:r>
            <a:r>
              <a:rPr dirty="0" sz="950" spc="1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horaria,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ya</a:t>
            </a:r>
            <a:r>
              <a:rPr dirty="0" sz="9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ayuda</a:t>
            </a:r>
            <a:r>
              <a:rPr dirty="0" sz="9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9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compaginar</a:t>
            </a:r>
            <a:r>
              <a:rPr dirty="0" sz="9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vida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familiar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9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laboral.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15974" y="1431582"/>
            <a:ext cx="346710" cy="401955"/>
            <a:chOff x="7515974" y="1431582"/>
            <a:chExt cx="346710" cy="401955"/>
          </a:xfrm>
        </p:grpSpPr>
        <p:sp>
          <p:nvSpPr>
            <p:cNvPr id="20" name="object 20"/>
            <p:cNvSpPr/>
            <p:nvPr/>
          </p:nvSpPr>
          <p:spPr>
            <a:xfrm>
              <a:off x="7515974" y="1431583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17" y="151549"/>
                  </a:moveTo>
                  <a:lnTo>
                    <a:pt x="340220" y="111264"/>
                  </a:lnTo>
                  <a:lnTo>
                    <a:pt x="322757" y="75069"/>
                  </a:lnTo>
                  <a:lnTo>
                    <a:pt x="295681" y="44399"/>
                  </a:lnTo>
                  <a:lnTo>
                    <a:pt x="260616" y="20701"/>
                  </a:lnTo>
                  <a:lnTo>
                    <a:pt x="219227" y="5422"/>
                  </a:lnTo>
                  <a:lnTo>
                    <a:pt x="173177" y="0"/>
                  </a:lnTo>
                  <a:lnTo>
                    <a:pt x="127127" y="5422"/>
                  </a:lnTo>
                  <a:lnTo>
                    <a:pt x="85763" y="20701"/>
                  </a:lnTo>
                  <a:lnTo>
                    <a:pt x="50711" y="44399"/>
                  </a:lnTo>
                  <a:lnTo>
                    <a:pt x="23634" y="75069"/>
                  </a:lnTo>
                  <a:lnTo>
                    <a:pt x="6184" y="111264"/>
                  </a:lnTo>
                  <a:lnTo>
                    <a:pt x="0" y="151549"/>
                  </a:lnTo>
                  <a:lnTo>
                    <a:pt x="6184" y="191858"/>
                  </a:lnTo>
                  <a:lnTo>
                    <a:pt x="23634" y="228066"/>
                  </a:lnTo>
                  <a:lnTo>
                    <a:pt x="50711" y="258737"/>
                  </a:lnTo>
                  <a:lnTo>
                    <a:pt x="79019" y="277888"/>
                  </a:lnTo>
                  <a:lnTo>
                    <a:pt x="56692" y="401434"/>
                  </a:lnTo>
                  <a:lnTo>
                    <a:pt x="155816" y="301078"/>
                  </a:lnTo>
                  <a:lnTo>
                    <a:pt x="173177" y="303110"/>
                  </a:lnTo>
                  <a:lnTo>
                    <a:pt x="219227" y="297700"/>
                  </a:lnTo>
                  <a:lnTo>
                    <a:pt x="260616" y="282435"/>
                  </a:lnTo>
                  <a:lnTo>
                    <a:pt x="295681" y="258737"/>
                  </a:lnTo>
                  <a:lnTo>
                    <a:pt x="322757" y="228066"/>
                  </a:lnTo>
                  <a:lnTo>
                    <a:pt x="340220" y="191858"/>
                  </a:lnTo>
                  <a:lnTo>
                    <a:pt x="346417" y="15154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5106" y="1439520"/>
              <a:ext cx="228155" cy="15303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37513" y="1491755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99618" y="226314"/>
                  </a:moveTo>
                  <a:lnTo>
                    <a:pt x="89814" y="226682"/>
                  </a:lnTo>
                  <a:lnTo>
                    <a:pt x="67297" y="226847"/>
                  </a:lnTo>
                  <a:lnTo>
                    <a:pt x="42354" y="225463"/>
                  </a:lnTo>
                  <a:lnTo>
                    <a:pt x="25298" y="221157"/>
                  </a:lnTo>
                  <a:lnTo>
                    <a:pt x="0" y="262483"/>
                  </a:lnTo>
                  <a:lnTo>
                    <a:pt x="29413" y="231482"/>
                  </a:lnTo>
                  <a:lnTo>
                    <a:pt x="38125" y="232283"/>
                  </a:lnTo>
                  <a:lnTo>
                    <a:pt x="58496" y="233172"/>
                  </a:lnTo>
                  <a:lnTo>
                    <a:pt x="81876" y="231927"/>
                  </a:lnTo>
                  <a:lnTo>
                    <a:pt x="83248" y="231482"/>
                  </a:lnTo>
                  <a:lnTo>
                    <a:pt x="97942" y="226847"/>
                  </a:lnTo>
                  <a:lnTo>
                    <a:pt x="99618" y="226314"/>
                  </a:lnTo>
                  <a:close/>
                </a:path>
                <a:path w="213359" h="262889">
                  <a:moveTo>
                    <a:pt x="213080" y="78079"/>
                  </a:moveTo>
                  <a:lnTo>
                    <a:pt x="201079" y="37465"/>
                  </a:lnTo>
                  <a:lnTo>
                    <a:pt x="184721" y="10058"/>
                  </a:lnTo>
                  <a:lnTo>
                    <a:pt x="176504" y="0"/>
                  </a:lnTo>
                  <a:lnTo>
                    <a:pt x="195834" y="40868"/>
                  </a:lnTo>
                  <a:lnTo>
                    <a:pt x="205155" y="82461"/>
                  </a:lnTo>
                  <a:lnTo>
                    <a:pt x="208076" y="114757"/>
                  </a:lnTo>
                  <a:lnTo>
                    <a:pt x="208254" y="127749"/>
                  </a:lnTo>
                  <a:lnTo>
                    <a:pt x="213080" y="78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37462" y="1475159"/>
              <a:ext cx="101549" cy="20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" y="0"/>
            <a:ext cx="1168006" cy="8339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949" y="270634"/>
            <a:ext cx="17811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500" spc="270"/>
              <a:t>1</a:t>
            </a:r>
            <a:r>
              <a:rPr dirty="0" u="none" sz="2500" spc="50"/>
              <a:t> </a:t>
            </a:r>
            <a:r>
              <a:rPr dirty="0" u="none" baseline="6172" sz="1350" spc="22"/>
              <a:t>El</a:t>
            </a:r>
            <a:r>
              <a:rPr dirty="0" u="none" baseline="6172" sz="1350" spc="104"/>
              <a:t> </a:t>
            </a:r>
            <a:r>
              <a:rPr dirty="0" u="none" baseline="6172" sz="1350" spc="67"/>
              <a:t>área</a:t>
            </a:r>
            <a:r>
              <a:rPr dirty="0" u="none" baseline="6172" sz="1350" spc="97"/>
              <a:t> </a:t>
            </a:r>
            <a:r>
              <a:rPr dirty="0" u="none" baseline="6172" sz="1350" spc="44"/>
              <a:t>de</a:t>
            </a:r>
            <a:r>
              <a:rPr dirty="0" u="none" baseline="6172" sz="1350" spc="97"/>
              <a:t> </a:t>
            </a:r>
            <a:r>
              <a:rPr dirty="0" u="none" baseline="6172" sz="1350" spc="7"/>
              <a:t>recursos</a:t>
            </a:r>
            <a:r>
              <a:rPr dirty="0" u="none" baseline="6172" sz="1350" spc="104"/>
              <a:t> </a:t>
            </a:r>
            <a:r>
              <a:rPr dirty="0" u="none" baseline="6172" sz="1350" spc="15"/>
              <a:t>humanos</a:t>
            </a:r>
            <a:endParaRPr baseline="6172" sz="1350"/>
          </a:p>
        </p:txBody>
      </p:sp>
      <p:sp>
        <p:nvSpPr>
          <p:cNvPr id="4" name="object 4"/>
          <p:cNvSpPr/>
          <p:nvPr/>
        </p:nvSpPr>
        <p:spPr>
          <a:xfrm>
            <a:off x="745921" y="668540"/>
            <a:ext cx="4354830" cy="0"/>
          </a:xfrm>
          <a:custGeom>
            <a:avLst/>
            <a:gdLst/>
            <a:ahLst/>
            <a:cxnLst/>
            <a:rect l="l" t="t" r="r" b="b"/>
            <a:pathLst>
              <a:path w="4354830" h="0">
                <a:moveTo>
                  <a:pt x="0" y="0"/>
                </a:moveTo>
                <a:lnTo>
                  <a:pt x="4354461" y="0"/>
                </a:lnTo>
              </a:path>
            </a:pathLst>
          </a:custGeom>
          <a:ln w="3809">
            <a:solidFill>
              <a:srgbClr val="6562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3833" y="9913926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" y="992754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328973" y="321352"/>
                </a:moveTo>
                <a:lnTo>
                  <a:pt x="0" y="321352"/>
                </a:lnTo>
                <a:lnTo>
                  <a:pt x="0" y="0"/>
                </a:lnTo>
                <a:lnTo>
                  <a:pt x="48459" y="3556"/>
                </a:lnTo>
                <a:lnTo>
                  <a:pt x="94989" y="13949"/>
                </a:lnTo>
                <a:lnTo>
                  <a:pt x="138788" y="30647"/>
                </a:lnTo>
                <a:lnTo>
                  <a:pt x="179344" y="53139"/>
                </a:lnTo>
                <a:lnTo>
                  <a:pt x="216147" y="80915"/>
                </a:lnTo>
                <a:lnTo>
                  <a:pt x="248689" y="113464"/>
                </a:lnTo>
                <a:lnTo>
                  <a:pt x="276457" y="150276"/>
                </a:lnTo>
                <a:lnTo>
                  <a:pt x="298943" y="190840"/>
                </a:lnTo>
                <a:lnTo>
                  <a:pt x="315636" y="234645"/>
                </a:lnTo>
                <a:lnTo>
                  <a:pt x="326026" y="281180"/>
                </a:lnTo>
                <a:lnTo>
                  <a:pt x="328973" y="321352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9567" y="988264"/>
            <a:ext cx="116126" cy="11613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519565" y="1261961"/>
            <a:ext cx="5039360" cy="935990"/>
          </a:xfrm>
          <a:custGeom>
            <a:avLst/>
            <a:gdLst/>
            <a:ahLst/>
            <a:cxnLst/>
            <a:rect l="l" t="t" r="r" b="b"/>
            <a:pathLst>
              <a:path w="5039359" h="935989">
                <a:moveTo>
                  <a:pt x="4886515" y="935786"/>
                </a:moveTo>
                <a:lnTo>
                  <a:pt x="152349" y="935786"/>
                </a:lnTo>
                <a:lnTo>
                  <a:pt x="64272" y="911982"/>
                </a:lnTo>
                <a:lnTo>
                  <a:pt x="19043" y="859612"/>
                </a:lnTo>
                <a:lnTo>
                  <a:pt x="2380" y="807242"/>
                </a:lnTo>
                <a:lnTo>
                  <a:pt x="0" y="783437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4886515" y="0"/>
                </a:lnTo>
                <a:lnTo>
                  <a:pt x="4974592" y="23804"/>
                </a:lnTo>
                <a:lnTo>
                  <a:pt x="5019821" y="76174"/>
                </a:lnTo>
                <a:lnTo>
                  <a:pt x="5036484" y="128544"/>
                </a:lnTo>
                <a:lnTo>
                  <a:pt x="5038864" y="152349"/>
                </a:lnTo>
                <a:lnTo>
                  <a:pt x="5038864" y="783437"/>
                </a:lnTo>
                <a:lnTo>
                  <a:pt x="5015060" y="871514"/>
                </a:lnTo>
                <a:lnTo>
                  <a:pt x="4962690" y="916743"/>
                </a:lnTo>
                <a:lnTo>
                  <a:pt x="4910320" y="933406"/>
                </a:lnTo>
                <a:lnTo>
                  <a:pt x="4886515" y="935786"/>
                </a:lnTo>
                <a:close/>
              </a:path>
            </a:pathLst>
          </a:custGeom>
          <a:solidFill>
            <a:srgbClr val="F8B1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626822" y="939321"/>
            <a:ext cx="4848860" cy="1183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</a:pP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A. </a:t>
            </a:r>
            <a:r>
              <a:rPr dirty="0" sz="1200" spc="-1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231F1F"/>
                </a:solidFill>
                <a:latin typeface="Calibri"/>
                <a:cs typeface="Calibri"/>
              </a:rPr>
              <a:t>absentismo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15" b="1">
                <a:solidFill>
                  <a:srgbClr val="231F1F"/>
                </a:solidFill>
                <a:latin typeface="Calibri"/>
                <a:cs typeface="Calibri"/>
              </a:rPr>
              <a:t>laboral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Calibri"/>
              <a:cs typeface="Calibri"/>
            </a:endParaRPr>
          </a:p>
          <a:p>
            <a:pPr algn="just" marL="12700" marR="5080" indent="-635">
              <a:lnSpc>
                <a:spcPts val="1200"/>
              </a:lnSpc>
            </a:pP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050" spc="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absentismo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laboral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tareas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principales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recursos humanos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definir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conjunto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ausencias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traba-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jadores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determinado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centro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trabajo,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ya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sean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justificadas,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incapacidad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temporal,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permisos…, 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justificadas,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faltas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asistencia,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retrasos,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salir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fumar,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6566" y="2321325"/>
            <a:ext cx="5067935" cy="528891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8255">
              <a:lnSpc>
                <a:spcPts val="1200"/>
              </a:lnSpc>
              <a:spcBef>
                <a:spcPts val="190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absentismo </a:t>
            </a:r>
            <a:r>
              <a:rPr dirty="0" sz="1050" spc="5" b="1">
                <a:solidFill>
                  <a:srgbClr val="231F1F"/>
                </a:solidFill>
                <a:latin typeface="Century Gothic"/>
                <a:cs typeface="Century Gothic"/>
              </a:rPr>
              <a:t>puede </a:t>
            </a:r>
            <a:r>
              <a:rPr dirty="0" sz="1050" spc="60" b="1">
                <a:solidFill>
                  <a:srgbClr val="231F1F"/>
                </a:solidFill>
                <a:latin typeface="Century Gothic"/>
                <a:cs typeface="Century Gothic"/>
              </a:rPr>
              <a:t>ser </a:t>
            </a:r>
            <a:r>
              <a:rPr dirty="0" sz="1050" b="1">
                <a:solidFill>
                  <a:srgbClr val="231F1F"/>
                </a:solidFill>
                <a:latin typeface="Century Gothic"/>
                <a:cs typeface="Century Gothic"/>
              </a:rPr>
              <a:t>causa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la </a:t>
            </a: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extinción 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del </a:t>
            </a:r>
            <a:r>
              <a:rPr dirty="0" sz="1050" spc="25" b="1">
                <a:solidFill>
                  <a:srgbClr val="231F1F"/>
                </a:solidFill>
                <a:latin typeface="Century Gothic"/>
                <a:cs typeface="Century Gothic"/>
              </a:rPr>
              <a:t>contrato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trabajo,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voluntad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empresario,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siempre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cuando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causa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objetiva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ausencia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sea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justificada.</a:t>
            </a:r>
            <a:endParaRPr sz="1050">
              <a:latin typeface="Calibri"/>
              <a:cs typeface="Calibri"/>
            </a:endParaRPr>
          </a:p>
          <a:p>
            <a:pPr algn="just" marL="12700" marR="8255" indent="-635">
              <a:lnSpc>
                <a:spcPts val="1200"/>
              </a:lnSpc>
              <a:spcBef>
                <a:spcPts val="565"/>
              </a:spcBef>
            </a:pP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Estudios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relacionados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absentismo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han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llegado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conclusión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las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prin-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entury Gothic"/>
                <a:cs typeface="Century Gothic"/>
              </a:rPr>
              <a:t>cipales</a:t>
            </a:r>
            <a:r>
              <a:rPr dirty="0" sz="1050" spc="6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causas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del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absentismo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laboral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son:</a:t>
            </a:r>
            <a:endParaRPr sz="1050">
              <a:latin typeface="Century Gothic"/>
              <a:cs typeface="Century Gothic"/>
            </a:endParaRPr>
          </a:p>
          <a:p>
            <a:pPr marL="120650" indent="-108585">
              <a:lnSpc>
                <a:spcPct val="100000"/>
              </a:lnSpc>
              <a:spcBef>
                <a:spcPts val="475"/>
              </a:spcBef>
              <a:buChar char="•"/>
              <a:tabLst>
                <a:tab pos="12128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Enfermedades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gripales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enfermedades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pulmonares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respiratorias.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285" algn="l"/>
              </a:tabLst>
            </a:pP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Insomnio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 i="1">
                <a:solidFill>
                  <a:srgbClr val="231F1F"/>
                </a:solidFill>
                <a:latin typeface="Calibri"/>
                <a:cs typeface="Calibri"/>
              </a:rPr>
              <a:t>stress</a:t>
            </a:r>
            <a:r>
              <a:rPr dirty="0" sz="1050" spc="8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laboral.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285" algn="l"/>
              </a:tabLst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Licores,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drogas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vida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nocturna.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220"/>
              </a:spcBef>
              <a:buChar char="•"/>
              <a:tabLst>
                <a:tab pos="12128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Falta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motivación.</a:t>
            </a:r>
            <a:endParaRPr sz="1050">
              <a:latin typeface="Calibri"/>
              <a:cs typeface="Calibri"/>
            </a:endParaRPr>
          </a:p>
          <a:p>
            <a:pPr algn="just" marL="12700" marR="7620">
              <a:lnSpc>
                <a:spcPts val="1200"/>
              </a:lnSpc>
              <a:spcBef>
                <a:spcPts val="600"/>
              </a:spcBef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combatir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absentismo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laboral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necesaria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buena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gestión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recursos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humanos.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Corresponde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director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este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conocer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empleados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situación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personal,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potenciar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adecuada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calidad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vida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laboral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conseguir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sienta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motivado.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565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absentismo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justiﬁcado </a:t>
            </a:r>
            <a:r>
              <a:rPr dirty="0" sz="1050" spc="60" b="1">
                <a:solidFill>
                  <a:srgbClr val="231F1F"/>
                </a:solidFill>
                <a:latin typeface="Century Gothic"/>
                <a:cs typeface="Century Gothic"/>
              </a:rPr>
              <a:t>por </a:t>
            </a:r>
            <a:r>
              <a:rPr dirty="0" sz="1050" b="1">
                <a:solidFill>
                  <a:srgbClr val="231F1F"/>
                </a:solidFill>
                <a:latin typeface="Century Gothic"/>
                <a:cs typeface="Century Gothic"/>
              </a:rPr>
              <a:t>incapacidad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temporal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controla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partir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partes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médicos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las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mutuas,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fin</a:t>
            </a:r>
            <a:r>
              <a:rPr dirty="0" sz="1050" spc="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cuantificarlo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identificar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qué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provoca,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ya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algunos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casos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intervenir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reducirlo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aplicando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correcta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política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prevención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riesgos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laborales.</a:t>
            </a:r>
            <a:endParaRPr sz="1050">
              <a:latin typeface="Calibri"/>
              <a:cs typeface="Calibri"/>
            </a:endParaRPr>
          </a:p>
          <a:p>
            <a:pPr algn="just" marL="12700" marR="7620">
              <a:lnSpc>
                <a:spcPts val="1200"/>
              </a:lnSpc>
              <a:spcBef>
                <a:spcPts val="565"/>
              </a:spcBef>
            </a:pP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Incapacidad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temporal </a:t>
            </a:r>
            <a:r>
              <a:rPr dirty="0" sz="1050" spc="25" b="1">
                <a:solidFill>
                  <a:srgbClr val="231F1F"/>
                </a:solidFill>
                <a:latin typeface="Century Gothic"/>
                <a:cs typeface="Century Gothic"/>
              </a:rPr>
              <a:t>(IT)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situación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encuentra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está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imposibilitado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temporalmente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enfermedad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accidente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necesita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asis-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tencia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sanitaria.</a:t>
            </a:r>
            <a:endParaRPr sz="1050">
              <a:latin typeface="Calibri"/>
              <a:cs typeface="Calibri"/>
            </a:endParaRPr>
          </a:p>
          <a:p>
            <a:pPr algn="just" marL="12700" marR="6985">
              <a:lnSpc>
                <a:spcPts val="1200"/>
              </a:lnSpc>
              <a:spcBef>
                <a:spcPts val="570"/>
              </a:spcBef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justificar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faltas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causas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médicas,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debe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presentar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partes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médicos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baja,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continuación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alta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acuerdo con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plazos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establecen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Tabla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1.4.</a:t>
            </a:r>
            <a:endParaRPr sz="1050">
              <a:latin typeface="Calibri"/>
              <a:cs typeface="Calibri"/>
            </a:endParaRPr>
          </a:p>
          <a:p>
            <a:pPr algn="just" marL="13335" marR="6985">
              <a:lnSpc>
                <a:spcPts val="1200"/>
              </a:lnSpc>
              <a:spcBef>
                <a:spcPts val="565"/>
              </a:spcBef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partes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confirmación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baja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alta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médica,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aún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cuando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correspondan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proce-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cuyo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parte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médico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baja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hubiera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remitido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momento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soporte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papel,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transmiten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obligatoriamente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vía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telemática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Tesorería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General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Seguridad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Social.</a:t>
            </a:r>
            <a:endParaRPr sz="1050">
              <a:latin typeface="Calibri"/>
              <a:cs typeface="Calibri"/>
            </a:endParaRPr>
          </a:p>
          <a:p>
            <a:pPr algn="just" marL="13970" marR="6350" indent="-635">
              <a:lnSpc>
                <a:spcPts val="1200"/>
              </a:lnSpc>
              <a:spcBef>
                <a:spcPts val="565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absentismo injustiﬁcado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está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relacionado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incumplimiento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horario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bien por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faltas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asistencia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sin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justificar,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retrasos,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veces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sale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fumar,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53670" y="2730158"/>
          <a:ext cx="1992630" cy="2593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5194"/>
                <a:gridCol w="1048384"/>
              </a:tblGrid>
              <a:tr h="6086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7945" marR="98425">
                        <a:lnSpc>
                          <a:spcPts val="1200"/>
                        </a:lnSpc>
                      </a:pP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Parte</a:t>
                      </a:r>
                      <a:r>
                        <a:rPr dirty="0" sz="1050" spc="-3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médico </a:t>
                      </a:r>
                      <a:r>
                        <a:rPr dirty="0" sz="1050" spc="-22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1050" spc="2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4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baja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4445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4295">
                        <a:lnSpc>
                          <a:spcPct val="104099"/>
                        </a:lnSpc>
                        <a:spcBef>
                          <a:spcPts val="385"/>
                        </a:spcBef>
                      </a:pPr>
                      <a:r>
                        <a:rPr dirty="0" sz="800" spc="-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Tres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días 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para 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presentarlo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la 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empresa,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desde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 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fecha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 expedición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539661">
                <a:tc>
                  <a:txBody>
                    <a:bodyPr/>
                    <a:lstStyle/>
                    <a:p>
                      <a:pPr marL="67945" marR="107314">
                        <a:lnSpc>
                          <a:spcPts val="1200"/>
                        </a:lnSpc>
                        <a:spcBef>
                          <a:spcPts val="395"/>
                        </a:spcBef>
                      </a:pP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Parte</a:t>
                      </a:r>
                      <a:r>
                        <a:rPr dirty="0" sz="1050" spc="2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1050" b="1">
                          <a:solidFill>
                            <a:srgbClr val="FCFCFC"/>
                          </a:solidFill>
                          <a:latin typeface="Century Gothic"/>
                          <a:cs typeface="Century Gothic"/>
                        </a:rPr>
                        <a:t>ﬁ</a:t>
                      </a: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05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mación 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1050" spc="2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4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baja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5016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71755" marR="76835">
                        <a:lnSpc>
                          <a:spcPct val="104099"/>
                        </a:lnSpc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médico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firma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el </a:t>
                      </a:r>
                      <a:r>
                        <a:rPr dirty="0" sz="800" spc="-16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cuarto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día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2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696760">
                <a:tc>
                  <a:txBody>
                    <a:bodyPr/>
                    <a:lstStyle/>
                    <a:p>
                      <a:pPr marL="67945" marR="107314">
                        <a:lnSpc>
                          <a:spcPts val="1200"/>
                        </a:lnSpc>
                        <a:spcBef>
                          <a:spcPts val="415"/>
                        </a:spcBef>
                      </a:pPr>
                      <a:r>
                        <a:rPr dirty="0" sz="1050" spc="2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Segundo </a:t>
                      </a:r>
                      <a:r>
                        <a:rPr dirty="0" sz="1050" spc="3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parte</a:t>
                      </a:r>
                      <a:r>
                        <a:rPr dirty="0" sz="1050" spc="2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de </a:t>
                      </a: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con</a:t>
                      </a:r>
                      <a:r>
                        <a:rPr dirty="0" sz="1050" b="1">
                          <a:solidFill>
                            <a:srgbClr val="FCFCFC"/>
                          </a:solidFill>
                          <a:latin typeface="Century Gothic"/>
                          <a:cs typeface="Century Gothic"/>
                        </a:rPr>
                        <a:t>ﬁ</a:t>
                      </a: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05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mación  </a:t>
                      </a:r>
                      <a:r>
                        <a:rPr dirty="0" sz="1050" spc="4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sucesivos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5270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800" spc="9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semana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183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915"/>
                        </a:lnSpc>
                        <a:spcBef>
                          <a:spcPts val="425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El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trabajador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1E5E3"/>
                    </a:solidFill>
                  </a:tcPr>
                </a:tc>
              </a:tr>
              <a:tr h="380917">
                <a:tc>
                  <a:txBody>
                    <a:bodyPr/>
                    <a:lstStyle/>
                    <a:p>
                      <a:pPr marL="67945" marR="98425">
                        <a:lnSpc>
                          <a:spcPts val="1200"/>
                        </a:lnSpc>
                        <a:spcBef>
                          <a:spcPts val="325"/>
                        </a:spcBef>
                      </a:pP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Parte</a:t>
                      </a:r>
                      <a:r>
                        <a:rPr dirty="0" sz="1050" spc="-3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médico </a:t>
                      </a:r>
                      <a:r>
                        <a:rPr dirty="0" sz="1050" spc="-22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1050" spc="2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alta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41275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944"/>
                        </a:lnSpc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entregará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7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71755" marR="133350">
                        <a:lnSpc>
                          <a:spcPct val="104099"/>
                        </a:lnSpc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empresa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8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24 </a:t>
                      </a:r>
                      <a:r>
                        <a:rPr dirty="0" sz="800" spc="9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horas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desde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que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1E5E3"/>
                    </a:solidFill>
                  </a:tcPr>
                </a:tc>
              </a:tr>
              <a:tr h="1716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944"/>
                        </a:lnSpc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recibe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47312" y="5357494"/>
            <a:ext cx="1673860" cy="28956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200"/>
              </a:spcBef>
            </a:pPr>
            <a:r>
              <a:rPr dirty="0" sz="900" b="1">
                <a:solidFill>
                  <a:srgbClr val="205353"/>
                </a:solidFill>
                <a:latin typeface="Calibri"/>
                <a:cs typeface="Calibri"/>
              </a:rPr>
              <a:t>Tabla</a:t>
            </a:r>
            <a:r>
              <a:rPr dirty="0" sz="900" spc="4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205353"/>
                </a:solidFill>
                <a:latin typeface="Calibri"/>
                <a:cs typeface="Calibri"/>
              </a:rPr>
              <a:t>1.4.</a:t>
            </a:r>
            <a:r>
              <a:rPr dirty="0" sz="900" spc="4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15" i="1">
                <a:solidFill>
                  <a:srgbClr val="231F1F"/>
                </a:solidFill>
                <a:latin typeface="Calibri"/>
                <a:cs typeface="Calibri"/>
              </a:rPr>
              <a:t>Presentación</a:t>
            </a:r>
            <a:r>
              <a:rPr dirty="0" sz="900" spc="6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5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10" i="1">
                <a:solidFill>
                  <a:srgbClr val="231F1F"/>
                </a:solidFill>
                <a:latin typeface="Calibri"/>
                <a:cs typeface="Calibri"/>
              </a:rPr>
              <a:t>partes </a:t>
            </a:r>
            <a:r>
              <a:rPr dirty="0" sz="900" spc="-18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30" i="1">
                <a:solidFill>
                  <a:srgbClr val="231F1F"/>
                </a:solidFill>
                <a:latin typeface="Calibri"/>
                <a:cs typeface="Calibri"/>
              </a:rPr>
              <a:t>médicos.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66369" y="6368351"/>
            <a:ext cx="1967230" cy="1236345"/>
            <a:chOff x="366369" y="6368351"/>
            <a:chExt cx="1967230" cy="1236345"/>
          </a:xfrm>
        </p:grpSpPr>
        <p:sp>
          <p:nvSpPr>
            <p:cNvPr id="14" name="object 14"/>
            <p:cNvSpPr/>
            <p:nvPr/>
          </p:nvSpPr>
          <p:spPr>
            <a:xfrm>
              <a:off x="379069" y="6381051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30" h="266065">
                  <a:moveTo>
                    <a:pt x="1941461" y="265912"/>
                  </a:moveTo>
                  <a:lnTo>
                    <a:pt x="0" y="265912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1789112" y="0"/>
                  </a:lnTo>
                  <a:lnTo>
                    <a:pt x="1877189" y="23804"/>
                  </a:lnTo>
                  <a:lnTo>
                    <a:pt x="1922418" y="76174"/>
                  </a:lnTo>
                  <a:lnTo>
                    <a:pt x="1939081" y="128544"/>
                  </a:lnTo>
                  <a:lnTo>
                    <a:pt x="1941461" y="152349"/>
                  </a:lnTo>
                  <a:lnTo>
                    <a:pt x="1941461" y="265912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9069" y="6381051"/>
              <a:ext cx="1941830" cy="1210945"/>
            </a:xfrm>
            <a:custGeom>
              <a:avLst/>
              <a:gdLst/>
              <a:ahLst/>
              <a:cxnLst/>
              <a:rect l="l" t="t" r="r" b="b"/>
              <a:pathLst>
                <a:path w="1941830" h="1210945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1057973"/>
                  </a:lnTo>
                  <a:lnTo>
                    <a:pt x="2380" y="1081778"/>
                  </a:lnTo>
                  <a:lnTo>
                    <a:pt x="19043" y="1134148"/>
                  </a:lnTo>
                  <a:lnTo>
                    <a:pt x="64272" y="1186518"/>
                  </a:lnTo>
                  <a:lnTo>
                    <a:pt x="152349" y="1210322"/>
                  </a:lnTo>
                  <a:lnTo>
                    <a:pt x="1789112" y="1210322"/>
                  </a:lnTo>
                  <a:lnTo>
                    <a:pt x="1812917" y="1207942"/>
                  </a:lnTo>
                  <a:lnTo>
                    <a:pt x="1865287" y="1191279"/>
                  </a:lnTo>
                  <a:lnTo>
                    <a:pt x="1917657" y="1146050"/>
                  </a:lnTo>
                  <a:lnTo>
                    <a:pt x="1941461" y="1057973"/>
                  </a:lnTo>
                  <a:lnTo>
                    <a:pt x="1941461" y="152349"/>
                  </a:lnTo>
                  <a:lnTo>
                    <a:pt x="1939081" y="128544"/>
                  </a:lnTo>
                  <a:lnTo>
                    <a:pt x="1922418" y="76174"/>
                  </a:lnTo>
                  <a:lnTo>
                    <a:pt x="1877189" y="23804"/>
                  </a:lnTo>
                  <a:lnTo>
                    <a:pt x="17891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91281" y="6761604"/>
            <a:ext cx="1723389" cy="72898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just" marL="12700" marR="5080" indent="-635">
              <a:lnSpc>
                <a:spcPts val="1100"/>
              </a:lnSpc>
              <a:spcBef>
                <a:spcPts val="170"/>
              </a:spcBef>
            </a:pP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partes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confirmación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60">
                <a:solidFill>
                  <a:srgbClr val="231F1F"/>
                </a:solidFill>
                <a:latin typeface="Calibri"/>
                <a:cs typeface="Calibri"/>
              </a:rPr>
              <a:t>baja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alta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médica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pueden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realizar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desde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página </a:t>
            </a:r>
            <a:r>
              <a:rPr dirty="0" sz="950" spc="125" b="1">
                <a:solidFill>
                  <a:srgbClr val="231F1F"/>
                </a:solidFill>
                <a:latin typeface="Century Gothic"/>
                <a:cs typeface="Century Gothic"/>
                <a:hlinkClick r:id="rId4"/>
              </a:rPr>
              <a:t>www. </a:t>
            </a:r>
            <a:r>
              <a:rPr dirty="0" sz="950" spc="-254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70" b="1">
                <a:solidFill>
                  <a:srgbClr val="231F1F"/>
                </a:solidFill>
                <a:latin typeface="Century Gothic"/>
                <a:cs typeface="Century Gothic"/>
              </a:rPr>
              <a:t>seg-social.es/Internet_1/ </a:t>
            </a:r>
            <a:r>
              <a:rPr dirty="0" sz="950" spc="-254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40" b="1">
                <a:solidFill>
                  <a:srgbClr val="231F1F"/>
                </a:solidFill>
                <a:latin typeface="Century Gothic"/>
                <a:cs typeface="Century Gothic"/>
              </a:rPr>
              <a:t>Sistema.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7215" y="6434329"/>
            <a:ext cx="33083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7299" y="6387262"/>
            <a:ext cx="346710" cy="401955"/>
            <a:chOff x="387299" y="6387262"/>
            <a:chExt cx="346710" cy="401955"/>
          </a:xfrm>
        </p:grpSpPr>
        <p:sp>
          <p:nvSpPr>
            <p:cNvPr id="19" name="object 19"/>
            <p:cNvSpPr/>
            <p:nvPr/>
          </p:nvSpPr>
          <p:spPr>
            <a:xfrm>
              <a:off x="387299" y="6387263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4">
                  <a:moveTo>
                    <a:pt x="346417" y="151599"/>
                  </a:moveTo>
                  <a:lnTo>
                    <a:pt x="340220" y="111302"/>
                  </a:lnTo>
                  <a:lnTo>
                    <a:pt x="322770" y="75082"/>
                  </a:lnTo>
                  <a:lnTo>
                    <a:pt x="295694" y="44399"/>
                  </a:lnTo>
                  <a:lnTo>
                    <a:pt x="260642" y="20701"/>
                  </a:lnTo>
                  <a:lnTo>
                    <a:pt x="219278" y="5422"/>
                  </a:lnTo>
                  <a:lnTo>
                    <a:pt x="173240" y="0"/>
                  </a:lnTo>
                  <a:lnTo>
                    <a:pt x="127177" y="5422"/>
                  </a:lnTo>
                  <a:lnTo>
                    <a:pt x="85788" y="20701"/>
                  </a:lnTo>
                  <a:lnTo>
                    <a:pt x="50723" y="44399"/>
                  </a:lnTo>
                  <a:lnTo>
                    <a:pt x="23647" y="75082"/>
                  </a:lnTo>
                  <a:lnTo>
                    <a:pt x="6184" y="111302"/>
                  </a:lnTo>
                  <a:lnTo>
                    <a:pt x="0" y="151599"/>
                  </a:lnTo>
                  <a:lnTo>
                    <a:pt x="6184" y="191884"/>
                  </a:lnTo>
                  <a:lnTo>
                    <a:pt x="23647" y="228079"/>
                  </a:lnTo>
                  <a:lnTo>
                    <a:pt x="50723" y="258749"/>
                  </a:lnTo>
                  <a:lnTo>
                    <a:pt x="85788" y="282435"/>
                  </a:lnTo>
                  <a:lnTo>
                    <a:pt x="127177" y="297700"/>
                  </a:lnTo>
                  <a:lnTo>
                    <a:pt x="173240" y="303110"/>
                  </a:lnTo>
                  <a:lnTo>
                    <a:pt x="190588" y="301078"/>
                  </a:lnTo>
                  <a:lnTo>
                    <a:pt x="289725" y="401434"/>
                  </a:lnTo>
                  <a:lnTo>
                    <a:pt x="267423" y="277850"/>
                  </a:lnTo>
                  <a:lnTo>
                    <a:pt x="295694" y="258749"/>
                  </a:lnTo>
                  <a:lnTo>
                    <a:pt x="322770" y="228079"/>
                  </a:lnTo>
                  <a:lnTo>
                    <a:pt x="340220" y="191884"/>
                  </a:lnTo>
                  <a:lnTo>
                    <a:pt x="346417" y="15159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430" y="6395199"/>
              <a:ext cx="228155" cy="15303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99084" y="6447435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90">
                  <a:moveTo>
                    <a:pt x="36588" y="0"/>
                  </a:moveTo>
                  <a:lnTo>
                    <a:pt x="28359" y="10058"/>
                  </a:lnTo>
                  <a:lnTo>
                    <a:pt x="12001" y="37465"/>
                  </a:lnTo>
                  <a:lnTo>
                    <a:pt x="0" y="78066"/>
                  </a:lnTo>
                  <a:lnTo>
                    <a:pt x="4838" y="127736"/>
                  </a:lnTo>
                  <a:lnTo>
                    <a:pt x="5003" y="114757"/>
                  </a:lnTo>
                  <a:lnTo>
                    <a:pt x="7950" y="82461"/>
                  </a:lnTo>
                  <a:lnTo>
                    <a:pt x="17259" y="40868"/>
                  </a:lnTo>
                  <a:lnTo>
                    <a:pt x="36588" y="0"/>
                  </a:lnTo>
                  <a:close/>
                </a:path>
                <a:path w="213359" h="262890">
                  <a:moveTo>
                    <a:pt x="213093" y="262483"/>
                  </a:moveTo>
                  <a:lnTo>
                    <a:pt x="194144" y="231470"/>
                  </a:lnTo>
                  <a:lnTo>
                    <a:pt x="191312" y="226847"/>
                  </a:lnTo>
                  <a:lnTo>
                    <a:pt x="187845" y="221157"/>
                  </a:lnTo>
                  <a:lnTo>
                    <a:pt x="170776" y="225463"/>
                  </a:lnTo>
                  <a:lnTo>
                    <a:pt x="147726" y="226745"/>
                  </a:lnTo>
                  <a:lnTo>
                    <a:pt x="123278" y="226682"/>
                  </a:lnTo>
                  <a:lnTo>
                    <a:pt x="113474" y="226314"/>
                  </a:lnTo>
                  <a:lnTo>
                    <a:pt x="131203" y="231914"/>
                  </a:lnTo>
                  <a:lnTo>
                    <a:pt x="154584" y="233159"/>
                  </a:lnTo>
                  <a:lnTo>
                    <a:pt x="174955" y="232270"/>
                  </a:lnTo>
                  <a:lnTo>
                    <a:pt x="183680" y="231470"/>
                  </a:lnTo>
                  <a:lnTo>
                    <a:pt x="213093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51690" y="6330895"/>
            <a:ext cx="220345" cy="3289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50" b="1">
                <a:solidFill>
                  <a:srgbClr val="FFFFFF"/>
                </a:solidFill>
                <a:latin typeface="Century Gothic"/>
                <a:cs typeface="Century Gothic"/>
              </a:rPr>
              <a:t>@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19565" y="7725321"/>
            <a:ext cx="5052060" cy="2063750"/>
            <a:chOff x="2519565" y="7725321"/>
            <a:chExt cx="5052060" cy="2063750"/>
          </a:xfrm>
        </p:grpSpPr>
        <p:sp>
          <p:nvSpPr>
            <p:cNvPr id="24" name="object 24"/>
            <p:cNvSpPr/>
            <p:nvPr/>
          </p:nvSpPr>
          <p:spPr>
            <a:xfrm>
              <a:off x="2532265" y="7738021"/>
              <a:ext cx="5026660" cy="276225"/>
            </a:xfrm>
            <a:custGeom>
              <a:avLst/>
              <a:gdLst/>
              <a:ahLst/>
              <a:cxnLst/>
              <a:rect l="l" t="t" r="r" b="b"/>
              <a:pathLst>
                <a:path w="5026659" h="276225">
                  <a:moveTo>
                    <a:pt x="5026215" y="275932"/>
                  </a:moveTo>
                  <a:lnTo>
                    <a:pt x="0" y="275932"/>
                  </a:lnTo>
                  <a:lnTo>
                    <a:pt x="0" y="152400"/>
                  </a:lnTo>
                  <a:lnTo>
                    <a:pt x="23804" y="64293"/>
                  </a:lnTo>
                  <a:lnTo>
                    <a:pt x="76174" y="19050"/>
                  </a:lnTo>
                  <a:lnTo>
                    <a:pt x="128544" y="2381"/>
                  </a:lnTo>
                  <a:lnTo>
                    <a:pt x="152349" y="0"/>
                  </a:lnTo>
                  <a:lnTo>
                    <a:pt x="4873815" y="0"/>
                  </a:lnTo>
                  <a:lnTo>
                    <a:pt x="4961921" y="23812"/>
                  </a:lnTo>
                  <a:lnTo>
                    <a:pt x="5007165" y="76200"/>
                  </a:lnTo>
                  <a:lnTo>
                    <a:pt x="5023834" y="128587"/>
                  </a:lnTo>
                  <a:lnTo>
                    <a:pt x="5026215" y="152400"/>
                  </a:lnTo>
                  <a:lnTo>
                    <a:pt x="5026215" y="275932"/>
                  </a:lnTo>
                  <a:close/>
                </a:path>
              </a:pathLst>
            </a:custGeom>
            <a:solidFill>
              <a:srgbClr val="F8B1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32265" y="7738021"/>
              <a:ext cx="5026660" cy="2038350"/>
            </a:xfrm>
            <a:custGeom>
              <a:avLst/>
              <a:gdLst/>
              <a:ahLst/>
              <a:cxnLst/>
              <a:rect l="l" t="t" r="r" b="b"/>
              <a:pathLst>
                <a:path w="5026659" h="2038350">
                  <a:moveTo>
                    <a:pt x="152349" y="0"/>
                  </a:moveTo>
                  <a:lnTo>
                    <a:pt x="128544" y="2381"/>
                  </a:lnTo>
                  <a:lnTo>
                    <a:pt x="76174" y="19050"/>
                  </a:lnTo>
                  <a:lnTo>
                    <a:pt x="23804" y="64293"/>
                  </a:lnTo>
                  <a:lnTo>
                    <a:pt x="0" y="152400"/>
                  </a:lnTo>
                  <a:lnTo>
                    <a:pt x="0" y="1885797"/>
                  </a:lnTo>
                  <a:lnTo>
                    <a:pt x="2380" y="1909602"/>
                  </a:lnTo>
                  <a:lnTo>
                    <a:pt x="19043" y="1961972"/>
                  </a:lnTo>
                  <a:lnTo>
                    <a:pt x="64272" y="2014342"/>
                  </a:lnTo>
                  <a:lnTo>
                    <a:pt x="152349" y="2038146"/>
                  </a:lnTo>
                  <a:lnTo>
                    <a:pt x="4873815" y="2038146"/>
                  </a:lnTo>
                  <a:lnTo>
                    <a:pt x="4897620" y="2035766"/>
                  </a:lnTo>
                  <a:lnTo>
                    <a:pt x="4949990" y="2019103"/>
                  </a:lnTo>
                  <a:lnTo>
                    <a:pt x="5002360" y="1973874"/>
                  </a:lnTo>
                  <a:lnTo>
                    <a:pt x="5026164" y="1885797"/>
                  </a:lnTo>
                  <a:lnTo>
                    <a:pt x="5026164" y="152400"/>
                  </a:lnTo>
                  <a:lnTo>
                    <a:pt x="5023784" y="128587"/>
                  </a:lnTo>
                  <a:lnTo>
                    <a:pt x="5007121" y="76200"/>
                  </a:lnTo>
                  <a:lnTo>
                    <a:pt x="4961892" y="23812"/>
                  </a:lnTo>
                  <a:lnTo>
                    <a:pt x="4873815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F8B1A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687508" y="7792783"/>
            <a:ext cx="4720590" cy="188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025">
              <a:lnSpc>
                <a:spcPct val="100000"/>
              </a:lnSpc>
              <a:spcBef>
                <a:spcPts val="100"/>
              </a:spcBef>
            </a:pPr>
            <a:r>
              <a:rPr dirty="0" sz="1100" spc="114" b="1">
                <a:solidFill>
                  <a:srgbClr val="231F1F"/>
                </a:solidFill>
                <a:latin typeface="Calibri"/>
                <a:cs typeface="Calibri"/>
              </a:rPr>
              <a:t>Actividades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Calibri"/>
              <a:cs typeface="Calibri"/>
            </a:endParaRPr>
          </a:p>
          <a:p>
            <a:pPr marL="167005" marR="5715" indent="-167005">
              <a:lnSpc>
                <a:spcPts val="1200"/>
              </a:lnSpc>
              <a:buFont typeface="Calibri"/>
              <a:buAutoNum type="arabicPeriod" startAt="7"/>
              <a:tabLst>
                <a:tab pos="16700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trabajador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ha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estado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baja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una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pulmonía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durante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mes.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última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revisión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médica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le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han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dado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parte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alta.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¿Qué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plazo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tiene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entregarlo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empresa?</a:t>
            </a:r>
            <a:endParaRPr sz="1050">
              <a:latin typeface="Calibri"/>
              <a:cs typeface="Calibri"/>
            </a:endParaRPr>
          </a:p>
          <a:p>
            <a:pPr marL="167640" marR="5715" indent="-167640">
              <a:lnSpc>
                <a:spcPts val="1200"/>
              </a:lnSpc>
              <a:spcBef>
                <a:spcPts val="565"/>
              </a:spcBef>
              <a:buFont typeface="Calibri"/>
              <a:buAutoNum type="arabicPeriod" startAt="7"/>
              <a:tabLst>
                <a:tab pos="167640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Consulta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convenio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colectivo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oficinas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despachos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60">
                <a:solidFill>
                  <a:srgbClr val="231F1F"/>
                </a:solidFill>
                <a:latin typeface="Calibri"/>
                <a:cs typeface="Calibri"/>
              </a:rPr>
              <a:t>tu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comunidad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autó-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noma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comprueba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cómo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penaliza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este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convenio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absentismo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laboral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(lo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puedes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obtener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la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página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web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algún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sindicato).</a:t>
            </a:r>
            <a:endParaRPr sz="1050">
              <a:latin typeface="Calibri"/>
              <a:cs typeface="Calibri"/>
            </a:endParaRPr>
          </a:p>
          <a:p>
            <a:pPr marL="167640" marR="5080" indent="-167640">
              <a:lnSpc>
                <a:spcPts val="1200"/>
              </a:lnSpc>
              <a:spcBef>
                <a:spcPts val="570"/>
              </a:spcBef>
              <a:buFont typeface="Calibri"/>
              <a:buAutoNum type="arabicPeriod" startAt="7"/>
              <a:tabLst>
                <a:tab pos="167640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Comentad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clase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cómo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influye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absentismo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escolar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(presencial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pre-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sencial)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resultado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final,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paralelamente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cómo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influye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absentismo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labo-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ral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producción.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56319" y="7748981"/>
            <a:ext cx="346710" cy="401955"/>
            <a:chOff x="2556319" y="7748981"/>
            <a:chExt cx="346710" cy="401955"/>
          </a:xfrm>
        </p:grpSpPr>
        <p:sp>
          <p:nvSpPr>
            <p:cNvPr id="28" name="object 28"/>
            <p:cNvSpPr/>
            <p:nvPr/>
          </p:nvSpPr>
          <p:spPr>
            <a:xfrm>
              <a:off x="2742361" y="8005470"/>
              <a:ext cx="104139" cy="145415"/>
            </a:xfrm>
            <a:custGeom>
              <a:avLst/>
              <a:gdLst/>
              <a:ahLst/>
              <a:cxnLst/>
              <a:rect l="l" t="t" r="r" b="b"/>
              <a:pathLst>
                <a:path w="104139" h="145415">
                  <a:moveTo>
                    <a:pt x="103733" y="144957"/>
                  </a:moveTo>
                  <a:lnTo>
                    <a:pt x="0" y="39979"/>
                  </a:lnTo>
                  <a:lnTo>
                    <a:pt x="77533" y="0"/>
                  </a:lnTo>
                  <a:lnTo>
                    <a:pt x="103733" y="144957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56319" y="7748981"/>
              <a:ext cx="346710" cy="303530"/>
            </a:xfrm>
            <a:custGeom>
              <a:avLst/>
              <a:gdLst/>
              <a:ahLst/>
              <a:cxnLst/>
              <a:rect l="l" t="t" r="r" b="b"/>
              <a:pathLst>
                <a:path w="346710" h="303529">
                  <a:moveTo>
                    <a:pt x="173240" y="303161"/>
                  </a:moveTo>
                  <a:lnTo>
                    <a:pt x="127198" y="297747"/>
                  </a:lnTo>
                  <a:lnTo>
                    <a:pt x="85818" y="282469"/>
                  </a:lnTo>
                  <a:lnTo>
                    <a:pt x="50753" y="258772"/>
                  </a:lnTo>
                  <a:lnTo>
                    <a:pt x="23660" y="228099"/>
                  </a:lnTo>
                  <a:lnTo>
                    <a:pt x="6190" y="191898"/>
                  </a:lnTo>
                  <a:lnTo>
                    <a:pt x="0" y="151612"/>
                  </a:lnTo>
                  <a:lnTo>
                    <a:pt x="6190" y="111304"/>
                  </a:lnTo>
                  <a:lnTo>
                    <a:pt x="23660" y="75086"/>
                  </a:lnTo>
                  <a:lnTo>
                    <a:pt x="50753" y="44402"/>
                  </a:lnTo>
                  <a:lnTo>
                    <a:pt x="85818" y="20697"/>
                  </a:lnTo>
                  <a:lnTo>
                    <a:pt x="127198" y="5415"/>
                  </a:lnTo>
                  <a:lnTo>
                    <a:pt x="173240" y="0"/>
                  </a:lnTo>
                  <a:lnTo>
                    <a:pt x="219278" y="5415"/>
                  </a:lnTo>
                  <a:lnTo>
                    <a:pt x="260646" y="20697"/>
                  </a:lnTo>
                  <a:lnTo>
                    <a:pt x="295695" y="44402"/>
                  </a:lnTo>
                  <a:lnTo>
                    <a:pt x="322774" y="75086"/>
                  </a:lnTo>
                  <a:lnTo>
                    <a:pt x="340231" y="111304"/>
                  </a:lnTo>
                  <a:lnTo>
                    <a:pt x="346417" y="151612"/>
                  </a:lnTo>
                  <a:lnTo>
                    <a:pt x="340231" y="191898"/>
                  </a:lnTo>
                  <a:lnTo>
                    <a:pt x="322774" y="228099"/>
                  </a:lnTo>
                  <a:lnTo>
                    <a:pt x="295695" y="258772"/>
                  </a:lnTo>
                  <a:lnTo>
                    <a:pt x="260646" y="282469"/>
                  </a:lnTo>
                  <a:lnTo>
                    <a:pt x="219278" y="297747"/>
                  </a:lnTo>
                  <a:lnTo>
                    <a:pt x="173240" y="3031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5501" y="7756969"/>
              <a:ext cx="228104" cy="15299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568130" y="7809167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60" h="262890">
                  <a:moveTo>
                    <a:pt x="36563" y="0"/>
                  </a:moveTo>
                  <a:lnTo>
                    <a:pt x="28333" y="10058"/>
                  </a:lnTo>
                  <a:lnTo>
                    <a:pt x="11988" y="37452"/>
                  </a:lnTo>
                  <a:lnTo>
                    <a:pt x="0" y="78066"/>
                  </a:lnTo>
                  <a:lnTo>
                    <a:pt x="4864" y="127736"/>
                  </a:lnTo>
                  <a:lnTo>
                    <a:pt x="5029" y="114757"/>
                  </a:lnTo>
                  <a:lnTo>
                    <a:pt x="7950" y="82461"/>
                  </a:lnTo>
                  <a:lnTo>
                    <a:pt x="17246" y="40868"/>
                  </a:lnTo>
                  <a:lnTo>
                    <a:pt x="36563" y="0"/>
                  </a:lnTo>
                  <a:close/>
                </a:path>
                <a:path w="213360" h="262890">
                  <a:moveTo>
                    <a:pt x="213118" y="262470"/>
                  </a:moveTo>
                  <a:lnTo>
                    <a:pt x="194157" y="231521"/>
                  </a:lnTo>
                  <a:lnTo>
                    <a:pt x="191300" y="226847"/>
                  </a:lnTo>
                  <a:lnTo>
                    <a:pt x="187820" y="221157"/>
                  </a:lnTo>
                  <a:lnTo>
                    <a:pt x="170764" y="225463"/>
                  </a:lnTo>
                  <a:lnTo>
                    <a:pt x="147726" y="226745"/>
                  </a:lnTo>
                  <a:lnTo>
                    <a:pt x="123291" y="226682"/>
                  </a:lnTo>
                  <a:lnTo>
                    <a:pt x="113499" y="226314"/>
                  </a:lnTo>
                  <a:lnTo>
                    <a:pt x="131203" y="231927"/>
                  </a:lnTo>
                  <a:lnTo>
                    <a:pt x="154584" y="233184"/>
                  </a:lnTo>
                  <a:lnTo>
                    <a:pt x="174980" y="232308"/>
                  </a:lnTo>
                  <a:lnTo>
                    <a:pt x="183705" y="231521"/>
                  </a:lnTo>
                  <a:lnTo>
                    <a:pt x="213118" y="2624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0832" y="7819596"/>
              <a:ext cx="155622" cy="155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9445" y="9928338"/>
            <a:ext cx="318770" cy="320675"/>
          </a:xfrm>
          <a:custGeom>
            <a:avLst/>
            <a:gdLst/>
            <a:ahLst/>
            <a:cxnLst/>
            <a:rect l="l" t="t" r="r" b="b"/>
            <a:pathLst>
              <a:path w="318770" h="320675">
                <a:moveTo>
                  <a:pt x="318254" y="320561"/>
                </a:moveTo>
                <a:lnTo>
                  <a:pt x="0" y="320561"/>
                </a:lnTo>
                <a:lnTo>
                  <a:pt x="2947" y="280390"/>
                </a:lnTo>
                <a:lnTo>
                  <a:pt x="13340" y="233854"/>
                </a:lnTo>
                <a:lnTo>
                  <a:pt x="30036" y="190049"/>
                </a:lnTo>
                <a:lnTo>
                  <a:pt x="52527" y="149486"/>
                </a:lnTo>
                <a:lnTo>
                  <a:pt x="80301" y="112674"/>
                </a:lnTo>
                <a:lnTo>
                  <a:pt x="112849" y="80125"/>
                </a:lnTo>
                <a:lnTo>
                  <a:pt x="149659" y="52349"/>
                </a:lnTo>
                <a:lnTo>
                  <a:pt x="190221" y="29857"/>
                </a:lnTo>
                <a:lnTo>
                  <a:pt x="234024" y="13159"/>
                </a:lnTo>
                <a:lnTo>
                  <a:pt x="280560" y="2766"/>
                </a:lnTo>
                <a:lnTo>
                  <a:pt x="318254" y="0"/>
                </a:lnTo>
                <a:lnTo>
                  <a:pt x="318254" y="320561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8699" y="9910927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21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573" y="0"/>
            <a:ext cx="1150126" cy="83398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00">
              <a:lnSpc>
                <a:spcPct val="100000"/>
              </a:lnSpc>
              <a:spcBef>
                <a:spcPts val="100"/>
              </a:spcBef>
              <a:tabLst>
                <a:tab pos="5158740" algn="l"/>
              </a:tabLst>
            </a:pPr>
            <a:r>
              <a:rPr dirty="0" baseline="3086" sz="1350">
                <a:latin typeface="Times New Roman"/>
                <a:cs typeface="Times New Roman"/>
              </a:rPr>
              <a:t> 	</a:t>
            </a:r>
            <a:r>
              <a:rPr dirty="0" baseline="3086" sz="1350" spc="22"/>
              <a:t>El</a:t>
            </a:r>
            <a:r>
              <a:rPr dirty="0" baseline="3086" sz="1350" spc="97"/>
              <a:t> </a:t>
            </a:r>
            <a:r>
              <a:rPr dirty="0" baseline="3086" sz="1350" spc="67"/>
              <a:t>área</a:t>
            </a:r>
            <a:r>
              <a:rPr dirty="0" baseline="3086" sz="1350" spc="97"/>
              <a:t> </a:t>
            </a:r>
            <a:r>
              <a:rPr dirty="0" baseline="3086" sz="1350" spc="44"/>
              <a:t>de</a:t>
            </a:r>
            <a:r>
              <a:rPr dirty="0" baseline="3086" sz="1350" spc="104"/>
              <a:t> </a:t>
            </a:r>
            <a:r>
              <a:rPr dirty="0" baseline="3086" sz="1350" spc="7"/>
              <a:t>recursos</a:t>
            </a:r>
            <a:r>
              <a:rPr dirty="0" baseline="3086" sz="1350" spc="97"/>
              <a:t> </a:t>
            </a:r>
            <a:r>
              <a:rPr dirty="0" baseline="3086" sz="1350" spc="15"/>
              <a:t>humanos   </a:t>
            </a:r>
            <a:r>
              <a:rPr dirty="0" baseline="3086" sz="1350" spc="60"/>
              <a:t> </a:t>
            </a:r>
            <a:r>
              <a:rPr dirty="0" sz="2500" spc="270"/>
              <a:t>1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938" y="988264"/>
            <a:ext cx="116126" cy="11613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23159" y="939321"/>
            <a:ext cx="12998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B.</a:t>
            </a:r>
            <a:r>
              <a:rPr dirty="0" sz="120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20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20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horario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5900" y="1218711"/>
            <a:ext cx="5068570" cy="352171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3335" marR="7620">
              <a:lnSpc>
                <a:spcPts val="1200"/>
              </a:lnSpc>
              <a:spcBef>
                <a:spcPts val="190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principal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objetivo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implantar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sistema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controlar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permanencia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empre-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sa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garantizar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cumplimiento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horarios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trabajadores.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Sin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embargo,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implan-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tación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estos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métodos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también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permite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establecimiento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unos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horarios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flexibles.</a:t>
            </a:r>
            <a:endParaRPr sz="1050">
              <a:latin typeface="Calibri"/>
              <a:cs typeface="Calibri"/>
            </a:endParaRPr>
          </a:p>
          <a:p>
            <a:pPr algn="just" marL="12700" marR="7620">
              <a:lnSpc>
                <a:spcPts val="1200"/>
              </a:lnSpc>
              <a:spcBef>
                <a:spcPts val="565"/>
              </a:spcBef>
            </a:pP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varios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sistemas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controlar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tiempo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Algunas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contro-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medio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parte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firmas,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dando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margen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diez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minutos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antes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retirar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el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parte,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otras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medio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reloj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tarjetas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personalizadas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firmar;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este último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es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muy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efectivo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porque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siempre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hay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algún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compañero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ficha por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otros,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hay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posibilidad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realizar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informes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efectivos.</a:t>
            </a:r>
            <a:endParaRPr sz="1050">
              <a:latin typeface="Calibri"/>
              <a:cs typeface="Calibri"/>
            </a:endParaRPr>
          </a:p>
          <a:p>
            <a:pPr algn="just" marL="12700" marR="8255">
              <a:lnSpc>
                <a:spcPts val="1200"/>
              </a:lnSpc>
              <a:spcBef>
                <a:spcPts val="56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actualidad,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muchas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empresas que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través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ordenador, </a:t>
            </a:r>
            <a:r>
              <a:rPr dirty="0" sz="1050" spc="60" b="1">
                <a:solidFill>
                  <a:srgbClr val="231F1F"/>
                </a:solidFill>
                <a:latin typeface="Century Gothic"/>
                <a:cs typeface="Century Gothic"/>
              </a:rPr>
              <a:t>por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huella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 digital,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controlan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entradas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salidas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empleados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segura;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solo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colocar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dedo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durante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segundo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sobre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sensor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obtiene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información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asistencia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segura,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ya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huella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digital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única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mundo,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evita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así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uso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tarjetas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u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otros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medios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menos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fiables.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forma,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humanos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consigue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llevar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automáticamente el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control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personalizado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todos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traba-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jadores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través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ordenador.</a:t>
            </a:r>
            <a:endParaRPr sz="1050">
              <a:latin typeface="Calibri"/>
              <a:cs typeface="Calibri"/>
            </a:endParaRPr>
          </a:p>
          <a:p>
            <a:pPr algn="just" marL="13970" marR="5080" indent="-1270">
              <a:lnSpc>
                <a:spcPts val="1200"/>
              </a:lnSpc>
              <a:spcBef>
                <a:spcPts val="565"/>
              </a:spcBef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controles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horarios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permiten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obtener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estadísticas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analizar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compor-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tamientos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colectivos determinados,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tendencias,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productividad, clima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laboral,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etc.,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adoptar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medidas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oportunas.</a:t>
            </a:r>
            <a:endParaRPr sz="1050">
              <a:latin typeface="Calibri"/>
              <a:cs typeface="Calibri"/>
            </a:endParaRPr>
          </a:p>
          <a:p>
            <a:pPr algn="just" marL="13335" marR="7620">
              <a:lnSpc>
                <a:spcPts val="1200"/>
              </a:lnSpc>
              <a:spcBef>
                <a:spcPts val="570"/>
              </a:spcBef>
            </a:pP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otro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lado,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control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permanencia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también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suponer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valor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añadido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empleados,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ya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pueden,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algunos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terminales,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consultar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esta-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do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horas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o,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otros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casos,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trabajar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una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forma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más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60" b="1">
                <a:solidFill>
                  <a:srgbClr val="231F1F"/>
                </a:solidFill>
                <a:latin typeface="Century Gothic"/>
                <a:cs typeface="Century Gothic"/>
              </a:rPr>
              <a:t>ﬂexible.</a:t>
            </a:r>
            <a:endParaRPr sz="105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45136" y="3323336"/>
            <a:ext cx="1967230" cy="1380490"/>
            <a:chOff x="5945136" y="3323336"/>
            <a:chExt cx="1967230" cy="1380490"/>
          </a:xfrm>
        </p:grpSpPr>
        <p:sp>
          <p:nvSpPr>
            <p:cNvPr id="10" name="object 10"/>
            <p:cNvSpPr/>
            <p:nvPr/>
          </p:nvSpPr>
          <p:spPr>
            <a:xfrm>
              <a:off x="5957836" y="3336036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29" h="266064">
                  <a:moveTo>
                    <a:pt x="1941512" y="265848"/>
                  </a:moveTo>
                  <a:lnTo>
                    <a:pt x="0" y="265848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265848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957836" y="3336036"/>
              <a:ext cx="1941830" cy="1355090"/>
            </a:xfrm>
            <a:custGeom>
              <a:avLst/>
              <a:gdLst/>
              <a:ahLst/>
              <a:cxnLst/>
              <a:rect l="l" t="t" r="r" b="b"/>
              <a:pathLst>
                <a:path w="1941829" h="1355089">
                  <a:moveTo>
                    <a:pt x="1789112" y="0"/>
                  </a:move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1202626"/>
                  </a:lnTo>
                  <a:lnTo>
                    <a:pt x="1939131" y="1226431"/>
                  </a:lnTo>
                  <a:lnTo>
                    <a:pt x="1922462" y="1278801"/>
                  </a:lnTo>
                  <a:lnTo>
                    <a:pt x="1877218" y="1331171"/>
                  </a:lnTo>
                  <a:lnTo>
                    <a:pt x="1789112" y="1354975"/>
                  </a:lnTo>
                  <a:lnTo>
                    <a:pt x="152400" y="1354975"/>
                  </a:lnTo>
                  <a:lnTo>
                    <a:pt x="128587" y="1352595"/>
                  </a:lnTo>
                  <a:lnTo>
                    <a:pt x="76200" y="1335932"/>
                  </a:lnTo>
                  <a:lnTo>
                    <a:pt x="23812" y="1290703"/>
                  </a:lnTo>
                  <a:lnTo>
                    <a:pt x="0" y="1202626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070079" y="3716559"/>
            <a:ext cx="1720214" cy="86868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just" marL="12700" marR="5080">
              <a:lnSpc>
                <a:spcPts val="1100"/>
              </a:lnSpc>
              <a:spcBef>
                <a:spcPts val="170"/>
              </a:spcBef>
            </a:pP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horario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proporciona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información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que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puede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reper-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cutir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nómina,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horas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extraordinarias,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festivos,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trabajo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nocturno,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retrasos,</a:t>
            </a:r>
            <a:r>
              <a:rPr dirty="0" sz="950" spc="2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ausencias,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sin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justificar,</a:t>
            </a:r>
            <a:r>
              <a:rPr dirty="0" sz="9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3356" y="3389285"/>
            <a:ext cx="11449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¿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6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í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100" spc="130" b="1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515974" y="3350323"/>
            <a:ext cx="346710" cy="401955"/>
            <a:chOff x="7515974" y="3350323"/>
            <a:chExt cx="346710" cy="401955"/>
          </a:xfrm>
        </p:grpSpPr>
        <p:sp>
          <p:nvSpPr>
            <p:cNvPr id="15" name="object 15"/>
            <p:cNvSpPr/>
            <p:nvPr/>
          </p:nvSpPr>
          <p:spPr>
            <a:xfrm>
              <a:off x="7515974" y="3350324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4">
                  <a:moveTo>
                    <a:pt x="346417" y="151549"/>
                  </a:moveTo>
                  <a:lnTo>
                    <a:pt x="340220" y="111252"/>
                  </a:lnTo>
                  <a:lnTo>
                    <a:pt x="322757" y="75044"/>
                  </a:lnTo>
                  <a:lnTo>
                    <a:pt x="295681" y="44386"/>
                  </a:lnTo>
                  <a:lnTo>
                    <a:pt x="260616" y="20688"/>
                  </a:lnTo>
                  <a:lnTo>
                    <a:pt x="219227" y="5410"/>
                  </a:lnTo>
                  <a:lnTo>
                    <a:pt x="173177" y="0"/>
                  </a:lnTo>
                  <a:lnTo>
                    <a:pt x="127127" y="5410"/>
                  </a:lnTo>
                  <a:lnTo>
                    <a:pt x="85763" y="20688"/>
                  </a:lnTo>
                  <a:lnTo>
                    <a:pt x="50711" y="44386"/>
                  </a:lnTo>
                  <a:lnTo>
                    <a:pt x="23634" y="75044"/>
                  </a:lnTo>
                  <a:lnTo>
                    <a:pt x="6184" y="111252"/>
                  </a:lnTo>
                  <a:lnTo>
                    <a:pt x="0" y="151549"/>
                  </a:lnTo>
                  <a:lnTo>
                    <a:pt x="6184" y="191846"/>
                  </a:lnTo>
                  <a:lnTo>
                    <a:pt x="23634" y="228041"/>
                  </a:lnTo>
                  <a:lnTo>
                    <a:pt x="50711" y="258724"/>
                  </a:lnTo>
                  <a:lnTo>
                    <a:pt x="79019" y="277876"/>
                  </a:lnTo>
                  <a:lnTo>
                    <a:pt x="56692" y="401434"/>
                  </a:lnTo>
                  <a:lnTo>
                    <a:pt x="155816" y="301078"/>
                  </a:lnTo>
                  <a:lnTo>
                    <a:pt x="173177" y="303110"/>
                  </a:lnTo>
                  <a:lnTo>
                    <a:pt x="219227" y="297700"/>
                  </a:lnTo>
                  <a:lnTo>
                    <a:pt x="260616" y="282422"/>
                  </a:lnTo>
                  <a:lnTo>
                    <a:pt x="295681" y="258724"/>
                  </a:lnTo>
                  <a:lnTo>
                    <a:pt x="322757" y="228041"/>
                  </a:lnTo>
                  <a:lnTo>
                    <a:pt x="340220" y="191846"/>
                  </a:lnTo>
                  <a:lnTo>
                    <a:pt x="346417" y="15154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5106" y="3358260"/>
              <a:ext cx="228155" cy="1530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37513" y="3410446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99618" y="226314"/>
                  </a:moveTo>
                  <a:lnTo>
                    <a:pt x="89814" y="226682"/>
                  </a:lnTo>
                  <a:lnTo>
                    <a:pt x="67297" y="226847"/>
                  </a:lnTo>
                  <a:lnTo>
                    <a:pt x="42354" y="225463"/>
                  </a:lnTo>
                  <a:lnTo>
                    <a:pt x="25298" y="221157"/>
                  </a:lnTo>
                  <a:lnTo>
                    <a:pt x="0" y="262483"/>
                  </a:lnTo>
                  <a:lnTo>
                    <a:pt x="29413" y="231533"/>
                  </a:lnTo>
                  <a:lnTo>
                    <a:pt x="38125" y="232321"/>
                  </a:lnTo>
                  <a:lnTo>
                    <a:pt x="58496" y="233197"/>
                  </a:lnTo>
                  <a:lnTo>
                    <a:pt x="81876" y="231927"/>
                  </a:lnTo>
                  <a:lnTo>
                    <a:pt x="83121" y="231533"/>
                  </a:lnTo>
                  <a:lnTo>
                    <a:pt x="97942" y="226847"/>
                  </a:lnTo>
                  <a:lnTo>
                    <a:pt x="99618" y="226314"/>
                  </a:lnTo>
                  <a:close/>
                </a:path>
                <a:path w="213359" h="262889">
                  <a:moveTo>
                    <a:pt x="213080" y="78092"/>
                  </a:moveTo>
                  <a:lnTo>
                    <a:pt x="201079" y="37465"/>
                  </a:lnTo>
                  <a:lnTo>
                    <a:pt x="184721" y="10058"/>
                  </a:lnTo>
                  <a:lnTo>
                    <a:pt x="176504" y="0"/>
                  </a:lnTo>
                  <a:lnTo>
                    <a:pt x="195834" y="40881"/>
                  </a:lnTo>
                  <a:lnTo>
                    <a:pt x="205155" y="82486"/>
                  </a:lnTo>
                  <a:lnTo>
                    <a:pt x="208076" y="114808"/>
                  </a:lnTo>
                  <a:lnTo>
                    <a:pt x="208254" y="127800"/>
                  </a:lnTo>
                  <a:lnTo>
                    <a:pt x="213080" y="78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7462" y="3393871"/>
              <a:ext cx="101549" cy="20374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5945136" y="1255661"/>
            <a:ext cx="1967230" cy="1510030"/>
            <a:chOff x="5945136" y="1255661"/>
            <a:chExt cx="1967230" cy="1510030"/>
          </a:xfrm>
        </p:grpSpPr>
        <p:sp>
          <p:nvSpPr>
            <p:cNvPr id="20" name="object 20"/>
            <p:cNvSpPr/>
            <p:nvPr/>
          </p:nvSpPr>
          <p:spPr>
            <a:xfrm>
              <a:off x="5957836" y="1268361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29" h="266065">
                  <a:moveTo>
                    <a:pt x="1941512" y="265899"/>
                  </a:moveTo>
                  <a:lnTo>
                    <a:pt x="0" y="265899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265899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957836" y="1268361"/>
              <a:ext cx="1941830" cy="1484630"/>
            </a:xfrm>
            <a:custGeom>
              <a:avLst/>
              <a:gdLst/>
              <a:ahLst/>
              <a:cxnLst/>
              <a:rect l="l" t="t" r="r" b="b"/>
              <a:pathLst>
                <a:path w="1941829" h="1484630">
                  <a:moveTo>
                    <a:pt x="1789112" y="0"/>
                  </a:move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1332217"/>
                  </a:lnTo>
                  <a:lnTo>
                    <a:pt x="1939131" y="1356021"/>
                  </a:lnTo>
                  <a:lnTo>
                    <a:pt x="1922462" y="1408391"/>
                  </a:lnTo>
                  <a:lnTo>
                    <a:pt x="1877218" y="1460761"/>
                  </a:lnTo>
                  <a:lnTo>
                    <a:pt x="1789112" y="1484566"/>
                  </a:lnTo>
                  <a:lnTo>
                    <a:pt x="152400" y="1484566"/>
                  </a:lnTo>
                  <a:lnTo>
                    <a:pt x="128587" y="1482186"/>
                  </a:lnTo>
                  <a:lnTo>
                    <a:pt x="76200" y="1465522"/>
                  </a:lnTo>
                  <a:lnTo>
                    <a:pt x="23812" y="1420294"/>
                  </a:lnTo>
                  <a:lnTo>
                    <a:pt x="0" y="1332217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070079" y="1321629"/>
            <a:ext cx="1731645" cy="133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100"/>
              </a:spcBef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¿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6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í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100" spc="130" b="1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algn="just" marL="12700" marR="5080" indent="-635">
              <a:lnSpc>
                <a:spcPts val="1100"/>
              </a:lnSpc>
            </a:pP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950" spc="50" b="1">
                <a:solidFill>
                  <a:srgbClr val="231F1F"/>
                </a:solidFill>
                <a:latin typeface="Century Gothic"/>
                <a:cs typeface="Century Gothic"/>
              </a:rPr>
              <a:t>faltas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cometidas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-30">
                <a:solidFill>
                  <a:srgbClr val="231F1F"/>
                </a:solidFill>
                <a:latin typeface="Calibri"/>
                <a:cs typeface="Calibri"/>
              </a:rPr>
              <a:t>tra- </a:t>
            </a:r>
            <a:r>
              <a:rPr dirty="0" sz="950" spc="-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bajadores</a:t>
            </a:r>
            <a:r>
              <a:rPr dirty="0" sz="950" spc="-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950" spc="-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clasifican</a:t>
            </a:r>
            <a:r>
              <a:rPr dirty="0" sz="950" spc="-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 b="1">
                <a:solidFill>
                  <a:srgbClr val="231F1F"/>
                </a:solidFill>
                <a:latin typeface="Century Gothic"/>
                <a:cs typeface="Century Gothic"/>
              </a:rPr>
              <a:t>leves, </a:t>
            </a:r>
            <a:r>
              <a:rPr dirty="0" sz="950" spc="-254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35" b="1">
                <a:solidFill>
                  <a:srgbClr val="231F1F"/>
                </a:solidFill>
                <a:latin typeface="Century Gothic"/>
                <a:cs typeface="Century Gothic"/>
              </a:rPr>
              <a:t>graves </a:t>
            </a:r>
            <a:r>
              <a:rPr dirty="0" sz="950" spc="20" b="1">
                <a:solidFill>
                  <a:srgbClr val="231F1F"/>
                </a:solidFill>
                <a:latin typeface="Century Gothic"/>
                <a:cs typeface="Century Gothic"/>
              </a:rPr>
              <a:t>o </a:t>
            </a:r>
            <a:r>
              <a:rPr dirty="0" sz="950" spc="50" b="1">
                <a:solidFill>
                  <a:srgbClr val="231F1F"/>
                </a:solidFill>
                <a:latin typeface="Century Gothic"/>
                <a:cs typeface="Century Gothic"/>
              </a:rPr>
              <a:t>muy </a:t>
            </a:r>
            <a:r>
              <a:rPr dirty="0" sz="950" spc="40" b="1">
                <a:solidFill>
                  <a:srgbClr val="231F1F"/>
                </a:solidFill>
                <a:latin typeface="Century Gothic"/>
                <a:cs typeface="Century Gothic"/>
              </a:rPr>
              <a:t>graves,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sanciones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aplican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según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gravedad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circunstancias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mismas,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según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pactado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 los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convenios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colectivos.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15974" y="1282649"/>
            <a:ext cx="346710" cy="401955"/>
            <a:chOff x="7515974" y="1282649"/>
            <a:chExt cx="346710" cy="401955"/>
          </a:xfrm>
        </p:grpSpPr>
        <p:sp>
          <p:nvSpPr>
            <p:cNvPr id="24" name="object 24"/>
            <p:cNvSpPr/>
            <p:nvPr/>
          </p:nvSpPr>
          <p:spPr>
            <a:xfrm>
              <a:off x="7515974" y="1282650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17" y="151561"/>
                  </a:moveTo>
                  <a:lnTo>
                    <a:pt x="340220" y="111277"/>
                  </a:lnTo>
                  <a:lnTo>
                    <a:pt x="322757" y="75082"/>
                  </a:lnTo>
                  <a:lnTo>
                    <a:pt x="295681" y="44399"/>
                  </a:lnTo>
                  <a:lnTo>
                    <a:pt x="260616" y="20701"/>
                  </a:lnTo>
                  <a:lnTo>
                    <a:pt x="219227" y="5422"/>
                  </a:lnTo>
                  <a:lnTo>
                    <a:pt x="173177" y="0"/>
                  </a:lnTo>
                  <a:lnTo>
                    <a:pt x="127127" y="5422"/>
                  </a:lnTo>
                  <a:lnTo>
                    <a:pt x="85763" y="20701"/>
                  </a:lnTo>
                  <a:lnTo>
                    <a:pt x="50711" y="44399"/>
                  </a:lnTo>
                  <a:lnTo>
                    <a:pt x="23634" y="75082"/>
                  </a:lnTo>
                  <a:lnTo>
                    <a:pt x="6184" y="111277"/>
                  </a:lnTo>
                  <a:lnTo>
                    <a:pt x="0" y="151561"/>
                  </a:lnTo>
                  <a:lnTo>
                    <a:pt x="6184" y="191858"/>
                  </a:lnTo>
                  <a:lnTo>
                    <a:pt x="23634" y="228053"/>
                  </a:lnTo>
                  <a:lnTo>
                    <a:pt x="50711" y="258724"/>
                  </a:lnTo>
                  <a:lnTo>
                    <a:pt x="79019" y="277876"/>
                  </a:lnTo>
                  <a:lnTo>
                    <a:pt x="56692" y="401434"/>
                  </a:lnTo>
                  <a:lnTo>
                    <a:pt x="155829" y="301078"/>
                  </a:lnTo>
                  <a:lnTo>
                    <a:pt x="173177" y="303110"/>
                  </a:lnTo>
                  <a:lnTo>
                    <a:pt x="219227" y="297700"/>
                  </a:lnTo>
                  <a:lnTo>
                    <a:pt x="260616" y="282422"/>
                  </a:lnTo>
                  <a:lnTo>
                    <a:pt x="295681" y="258724"/>
                  </a:lnTo>
                  <a:lnTo>
                    <a:pt x="322757" y="228053"/>
                  </a:lnTo>
                  <a:lnTo>
                    <a:pt x="340220" y="191858"/>
                  </a:lnTo>
                  <a:lnTo>
                    <a:pt x="346417" y="1515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5106" y="1290586"/>
              <a:ext cx="228155" cy="15304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37513" y="1342822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90">
                  <a:moveTo>
                    <a:pt x="99618" y="226326"/>
                  </a:moveTo>
                  <a:lnTo>
                    <a:pt x="89814" y="226682"/>
                  </a:lnTo>
                  <a:lnTo>
                    <a:pt x="67297" y="226834"/>
                  </a:lnTo>
                  <a:lnTo>
                    <a:pt x="42354" y="225450"/>
                  </a:lnTo>
                  <a:lnTo>
                    <a:pt x="25298" y="221157"/>
                  </a:lnTo>
                  <a:lnTo>
                    <a:pt x="0" y="262432"/>
                  </a:lnTo>
                  <a:lnTo>
                    <a:pt x="29413" y="231482"/>
                  </a:lnTo>
                  <a:lnTo>
                    <a:pt x="38125" y="232283"/>
                  </a:lnTo>
                  <a:lnTo>
                    <a:pt x="58496" y="233172"/>
                  </a:lnTo>
                  <a:lnTo>
                    <a:pt x="81876" y="231927"/>
                  </a:lnTo>
                  <a:lnTo>
                    <a:pt x="83273" y="231482"/>
                  </a:lnTo>
                  <a:lnTo>
                    <a:pt x="98005" y="226834"/>
                  </a:lnTo>
                  <a:lnTo>
                    <a:pt x="99618" y="226326"/>
                  </a:lnTo>
                  <a:close/>
                </a:path>
                <a:path w="213359" h="262890">
                  <a:moveTo>
                    <a:pt x="213080" y="78079"/>
                  </a:moveTo>
                  <a:lnTo>
                    <a:pt x="201079" y="37465"/>
                  </a:lnTo>
                  <a:lnTo>
                    <a:pt x="184721" y="10058"/>
                  </a:lnTo>
                  <a:lnTo>
                    <a:pt x="176504" y="0"/>
                  </a:lnTo>
                  <a:lnTo>
                    <a:pt x="195834" y="40855"/>
                  </a:lnTo>
                  <a:lnTo>
                    <a:pt x="205155" y="82448"/>
                  </a:lnTo>
                  <a:lnTo>
                    <a:pt x="208076" y="114757"/>
                  </a:lnTo>
                  <a:lnTo>
                    <a:pt x="208254" y="127749"/>
                  </a:lnTo>
                  <a:lnTo>
                    <a:pt x="213080" y="78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37462" y="1326208"/>
              <a:ext cx="101549" cy="203747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719940" y="6324209"/>
            <a:ext cx="5055870" cy="3465829"/>
            <a:chOff x="719940" y="6324209"/>
            <a:chExt cx="5055870" cy="3465829"/>
          </a:xfrm>
        </p:grpSpPr>
        <p:sp>
          <p:nvSpPr>
            <p:cNvPr id="29" name="object 29"/>
            <p:cNvSpPr/>
            <p:nvPr/>
          </p:nvSpPr>
          <p:spPr>
            <a:xfrm>
              <a:off x="732637" y="6344043"/>
              <a:ext cx="5030470" cy="278130"/>
            </a:xfrm>
            <a:custGeom>
              <a:avLst/>
              <a:gdLst/>
              <a:ahLst/>
              <a:cxnLst/>
              <a:rect l="l" t="t" r="r" b="b"/>
              <a:pathLst>
                <a:path w="5030470" h="278129">
                  <a:moveTo>
                    <a:pt x="4904240" y="0"/>
                  </a:moveTo>
                  <a:lnTo>
                    <a:pt x="113602" y="0"/>
                  </a:lnTo>
                  <a:lnTo>
                    <a:pt x="76174" y="11912"/>
                  </a:lnTo>
                  <a:lnTo>
                    <a:pt x="23804" y="57156"/>
                  </a:lnTo>
                  <a:lnTo>
                    <a:pt x="0" y="145262"/>
                  </a:lnTo>
                  <a:lnTo>
                    <a:pt x="0" y="277812"/>
                  </a:lnTo>
                  <a:lnTo>
                    <a:pt x="5030190" y="277812"/>
                  </a:lnTo>
                  <a:lnTo>
                    <a:pt x="5030190" y="145262"/>
                  </a:lnTo>
                  <a:lnTo>
                    <a:pt x="5027810" y="121450"/>
                  </a:lnTo>
                  <a:lnTo>
                    <a:pt x="5011146" y="69062"/>
                  </a:lnTo>
                  <a:lnTo>
                    <a:pt x="4965918" y="16675"/>
                  </a:lnTo>
                  <a:lnTo>
                    <a:pt x="4904240" y="0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32637" y="6344043"/>
              <a:ext cx="5030470" cy="278130"/>
            </a:xfrm>
            <a:custGeom>
              <a:avLst/>
              <a:gdLst/>
              <a:ahLst/>
              <a:cxnLst/>
              <a:rect l="l" t="t" r="r" b="b"/>
              <a:pathLst>
                <a:path w="5030470" h="278129">
                  <a:moveTo>
                    <a:pt x="0" y="277812"/>
                  </a:moveTo>
                  <a:lnTo>
                    <a:pt x="0" y="145262"/>
                  </a:lnTo>
                  <a:lnTo>
                    <a:pt x="23804" y="57156"/>
                  </a:lnTo>
                  <a:lnTo>
                    <a:pt x="76174" y="11912"/>
                  </a:lnTo>
                  <a:lnTo>
                    <a:pt x="113602" y="0"/>
                  </a:lnTo>
                  <a:lnTo>
                    <a:pt x="4904240" y="0"/>
                  </a:lnTo>
                  <a:lnTo>
                    <a:pt x="4965918" y="16675"/>
                  </a:lnTo>
                  <a:lnTo>
                    <a:pt x="5011146" y="69062"/>
                  </a:lnTo>
                  <a:lnTo>
                    <a:pt x="5027810" y="121450"/>
                  </a:lnTo>
                  <a:lnTo>
                    <a:pt x="5030190" y="145262"/>
                  </a:lnTo>
                  <a:lnTo>
                    <a:pt x="5030190" y="277812"/>
                  </a:lnTo>
                  <a:lnTo>
                    <a:pt x="0" y="277812"/>
                  </a:lnTo>
                </a:path>
              </a:pathLst>
            </a:custGeom>
            <a:ln w="12697">
              <a:solidFill>
                <a:srgbClr val="FABE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32637" y="6336906"/>
              <a:ext cx="5030470" cy="3440429"/>
            </a:xfrm>
            <a:custGeom>
              <a:avLst/>
              <a:gdLst/>
              <a:ahLst/>
              <a:cxnLst/>
              <a:rect l="l" t="t" r="r" b="b"/>
              <a:pathLst>
                <a:path w="5030470" h="3440429">
                  <a:moveTo>
                    <a:pt x="152349" y="0"/>
                  </a:moveTo>
                  <a:lnTo>
                    <a:pt x="128544" y="2381"/>
                  </a:lnTo>
                  <a:lnTo>
                    <a:pt x="76174" y="19050"/>
                  </a:lnTo>
                  <a:lnTo>
                    <a:pt x="23804" y="64293"/>
                  </a:lnTo>
                  <a:lnTo>
                    <a:pt x="0" y="152400"/>
                  </a:lnTo>
                  <a:lnTo>
                    <a:pt x="0" y="3287610"/>
                  </a:lnTo>
                  <a:lnTo>
                    <a:pt x="2380" y="3311415"/>
                  </a:lnTo>
                  <a:lnTo>
                    <a:pt x="19043" y="3363785"/>
                  </a:lnTo>
                  <a:lnTo>
                    <a:pt x="64272" y="3416155"/>
                  </a:lnTo>
                  <a:lnTo>
                    <a:pt x="152349" y="3439960"/>
                  </a:lnTo>
                  <a:lnTo>
                    <a:pt x="4877841" y="3439960"/>
                  </a:lnTo>
                  <a:lnTo>
                    <a:pt x="4901645" y="3437579"/>
                  </a:lnTo>
                  <a:lnTo>
                    <a:pt x="4954016" y="3420916"/>
                  </a:lnTo>
                  <a:lnTo>
                    <a:pt x="5006386" y="3375687"/>
                  </a:lnTo>
                  <a:lnTo>
                    <a:pt x="5030190" y="3287610"/>
                  </a:lnTo>
                  <a:lnTo>
                    <a:pt x="5030190" y="152400"/>
                  </a:lnTo>
                  <a:lnTo>
                    <a:pt x="5027810" y="128587"/>
                  </a:lnTo>
                  <a:lnTo>
                    <a:pt x="5011146" y="76200"/>
                  </a:lnTo>
                  <a:lnTo>
                    <a:pt x="4965918" y="23812"/>
                  </a:lnTo>
                  <a:lnTo>
                    <a:pt x="4877841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FABE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462790" y="6596812"/>
              <a:ext cx="104139" cy="145415"/>
            </a:xfrm>
            <a:custGeom>
              <a:avLst/>
              <a:gdLst/>
              <a:ahLst/>
              <a:cxnLst/>
              <a:rect l="l" t="t" r="r" b="b"/>
              <a:pathLst>
                <a:path w="104139" h="145415">
                  <a:moveTo>
                    <a:pt x="0" y="145008"/>
                  </a:moveTo>
                  <a:lnTo>
                    <a:pt x="26187" y="0"/>
                  </a:lnTo>
                  <a:lnTo>
                    <a:pt x="103682" y="40030"/>
                  </a:lnTo>
                  <a:lnTo>
                    <a:pt x="0" y="145008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406085" y="6340373"/>
              <a:ext cx="346710" cy="303530"/>
            </a:xfrm>
            <a:custGeom>
              <a:avLst/>
              <a:gdLst/>
              <a:ahLst/>
              <a:cxnLst/>
              <a:rect l="l" t="t" r="r" b="b"/>
              <a:pathLst>
                <a:path w="346710" h="303529">
                  <a:moveTo>
                    <a:pt x="173227" y="303110"/>
                  </a:moveTo>
                  <a:lnTo>
                    <a:pt x="127169" y="297697"/>
                  </a:lnTo>
                  <a:lnTo>
                    <a:pt x="85786" y="282418"/>
                  </a:lnTo>
                  <a:lnTo>
                    <a:pt x="50728" y="258721"/>
                  </a:lnTo>
                  <a:lnTo>
                    <a:pt x="23645" y="228049"/>
                  </a:lnTo>
                  <a:lnTo>
                    <a:pt x="6186" y="191847"/>
                  </a:lnTo>
                  <a:lnTo>
                    <a:pt x="0" y="151561"/>
                  </a:lnTo>
                  <a:lnTo>
                    <a:pt x="6186" y="111274"/>
                  </a:lnTo>
                  <a:lnTo>
                    <a:pt x="23645" y="75071"/>
                  </a:lnTo>
                  <a:lnTo>
                    <a:pt x="50728" y="44396"/>
                  </a:lnTo>
                  <a:lnTo>
                    <a:pt x="85786" y="20695"/>
                  </a:lnTo>
                  <a:lnTo>
                    <a:pt x="127169" y="5414"/>
                  </a:lnTo>
                  <a:lnTo>
                    <a:pt x="173227" y="0"/>
                  </a:lnTo>
                  <a:lnTo>
                    <a:pt x="219270" y="5414"/>
                  </a:lnTo>
                  <a:lnTo>
                    <a:pt x="260643" y="20695"/>
                  </a:lnTo>
                  <a:lnTo>
                    <a:pt x="295694" y="44396"/>
                  </a:lnTo>
                  <a:lnTo>
                    <a:pt x="322773" y="75071"/>
                  </a:lnTo>
                  <a:lnTo>
                    <a:pt x="340231" y="111274"/>
                  </a:lnTo>
                  <a:lnTo>
                    <a:pt x="346417" y="151561"/>
                  </a:lnTo>
                  <a:lnTo>
                    <a:pt x="340231" y="191847"/>
                  </a:lnTo>
                  <a:lnTo>
                    <a:pt x="322773" y="228049"/>
                  </a:lnTo>
                  <a:lnTo>
                    <a:pt x="295694" y="258721"/>
                  </a:lnTo>
                  <a:lnTo>
                    <a:pt x="260643" y="282418"/>
                  </a:lnTo>
                  <a:lnTo>
                    <a:pt x="219270" y="297697"/>
                  </a:lnTo>
                  <a:lnTo>
                    <a:pt x="173227" y="303110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5266" y="6348310"/>
              <a:ext cx="228104" cy="1530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527624" y="6400547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60" h="262890">
                  <a:moveTo>
                    <a:pt x="99618" y="226275"/>
                  </a:moveTo>
                  <a:lnTo>
                    <a:pt x="89814" y="226644"/>
                  </a:lnTo>
                  <a:lnTo>
                    <a:pt x="67284" y="226809"/>
                  </a:lnTo>
                  <a:lnTo>
                    <a:pt x="42341" y="225450"/>
                  </a:lnTo>
                  <a:lnTo>
                    <a:pt x="25298" y="221170"/>
                  </a:lnTo>
                  <a:lnTo>
                    <a:pt x="0" y="262445"/>
                  </a:lnTo>
                  <a:lnTo>
                    <a:pt x="29413" y="231482"/>
                  </a:lnTo>
                  <a:lnTo>
                    <a:pt x="38125" y="232283"/>
                  </a:lnTo>
                  <a:lnTo>
                    <a:pt x="58521" y="233159"/>
                  </a:lnTo>
                  <a:lnTo>
                    <a:pt x="81902" y="231902"/>
                  </a:lnTo>
                  <a:lnTo>
                    <a:pt x="83223" y="231482"/>
                  </a:lnTo>
                  <a:lnTo>
                    <a:pt x="97929" y="226809"/>
                  </a:lnTo>
                  <a:lnTo>
                    <a:pt x="99618" y="226275"/>
                  </a:lnTo>
                  <a:close/>
                </a:path>
                <a:path w="213360" h="262890">
                  <a:moveTo>
                    <a:pt x="213093" y="78054"/>
                  </a:moveTo>
                  <a:lnTo>
                    <a:pt x="201091" y="37439"/>
                  </a:lnTo>
                  <a:lnTo>
                    <a:pt x="184734" y="10058"/>
                  </a:lnTo>
                  <a:lnTo>
                    <a:pt x="176517" y="0"/>
                  </a:lnTo>
                  <a:lnTo>
                    <a:pt x="195846" y="40855"/>
                  </a:lnTo>
                  <a:lnTo>
                    <a:pt x="205168" y="82448"/>
                  </a:lnTo>
                  <a:lnTo>
                    <a:pt x="208089" y="114757"/>
                  </a:lnTo>
                  <a:lnTo>
                    <a:pt x="208267" y="127749"/>
                  </a:lnTo>
                  <a:lnTo>
                    <a:pt x="213093" y="780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0596" y="6399911"/>
              <a:ext cx="181178" cy="171622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723900" y="4869065"/>
            <a:ext cx="5052060" cy="1308100"/>
            <a:chOff x="723900" y="4869065"/>
            <a:chExt cx="5052060" cy="1308100"/>
          </a:xfrm>
        </p:grpSpPr>
        <p:sp>
          <p:nvSpPr>
            <p:cNvPr id="38" name="object 38"/>
            <p:cNvSpPr/>
            <p:nvPr/>
          </p:nvSpPr>
          <p:spPr>
            <a:xfrm>
              <a:off x="736600" y="4881766"/>
              <a:ext cx="5026660" cy="276225"/>
            </a:xfrm>
            <a:custGeom>
              <a:avLst/>
              <a:gdLst/>
              <a:ahLst/>
              <a:cxnLst/>
              <a:rect l="l" t="t" r="r" b="b"/>
              <a:pathLst>
                <a:path w="5026660" h="276225">
                  <a:moveTo>
                    <a:pt x="5026228" y="275970"/>
                  </a:moveTo>
                  <a:lnTo>
                    <a:pt x="0" y="275970"/>
                  </a:lnTo>
                  <a:lnTo>
                    <a:pt x="0" y="152400"/>
                  </a:lnTo>
                  <a:lnTo>
                    <a:pt x="2381" y="128587"/>
                  </a:lnTo>
                  <a:lnTo>
                    <a:pt x="19050" y="76200"/>
                  </a:lnTo>
                  <a:lnTo>
                    <a:pt x="64293" y="23812"/>
                  </a:lnTo>
                  <a:lnTo>
                    <a:pt x="152400" y="0"/>
                  </a:lnTo>
                  <a:lnTo>
                    <a:pt x="4873879" y="0"/>
                  </a:lnTo>
                  <a:lnTo>
                    <a:pt x="4897683" y="2381"/>
                  </a:lnTo>
                  <a:lnTo>
                    <a:pt x="4950053" y="19050"/>
                  </a:lnTo>
                  <a:lnTo>
                    <a:pt x="5002423" y="64293"/>
                  </a:lnTo>
                  <a:lnTo>
                    <a:pt x="5026228" y="152400"/>
                  </a:lnTo>
                  <a:lnTo>
                    <a:pt x="5026228" y="275970"/>
                  </a:lnTo>
                  <a:close/>
                </a:path>
              </a:pathLst>
            </a:custGeom>
            <a:solidFill>
              <a:srgbClr val="F8B1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36600" y="4881765"/>
              <a:ext cx="5026660" cy="1282700"/>
            </a:xfrm>
            <a:custGeom>
              <a:avLst/>
              <a:gdLst/>
              <a:ahLst/>
              <a:cxnLst/>
              <a:rect l="l" t="t" r="r" b="b"/>
              <a:pathLst>
                <a:path w="5026660" h="1282700">
                  <a:moveTo>
                    <a:pt x="4873879" y="0"/>
                  </a:moveTo>
                  <a:lnTo>
                    <a:pt x="4897683" y="2381"/>
                  </a:lnTo>
                  <a:lnTo>
                    <a:pt x="4950053" y="19050"/>
                  </a:lnTo>
                  <a:lnTo>
                    <a:pt x="5002423" y="64293"/>
                  </a:lnTo>
                  <a:lnTo>
                    <a:pt x="5026228" y="152400"/>
                  </a:lnTo>
                  <a:lnTo>
                    <a:pt x="5026228" y="1129944"/>
                  </a:lnTo>
                  <a:lnTo>
                    <a:pt x="5023847" y="1153756"/>
                  </a:lnTo>
                  <a:lnTo>
                    <a:pt x="5007184" y="1206144"/>
                  </a:lnTo>
                  <a:lnTo>
                    <a:pt x="4961955" y="1258531"/>
                  </a:lnTo>
                  <a:lnTo>
                    <a:pt x="4873879" y="1282344"/>
                  </a:lnTo>
                  <a:lnTo>
                    <a:pt x="152400" y="1282344"/>
                  </a:lnTo>
                  <a:lnTo>
                    <a:pt x="128587" y="1279963"/>
                  </a:lnTo>
                  <a:lnTo>
                    <a:pt x="76200" y="1263294"/>
                  </a:lnTo>
                  <a:lnTo>
                    <a:pt x="23812" y="1218050"/>
                  </a:lnTo>
                  <a:lnTo>
                    <a:pt x="0" y="1129944"/>
                  </a:lnTo>
                  <a:lnTo>
                    <a:pt x="0" y="152400"/>
                  </a:lnTo>
                  <a:lnTo>
                    <a:pt x="2381" y="128587"/>
                  </a:lnTo>
                  <a:lnTo>
                    <a:pt x="19050" y="76200"/>
                  </a:lnTo>
                  <a:lnTo>
                    <a:pt x="64293" y="23812"/>
                  </a:lnTo>
                  <a:lnTo>
                    <a:pt x="152400" y="0"/>
                  </a:lnTo>
                  <a:lnTo>
                    <a:pt x="4873879" y="0"/>
                  </a:lnTo>
                  <a:close/>
                </a:path>
              </a:pathLst>
            </a:custGeom>
            <a:ln w="25394">
              <a:solidFill>
                <a:srgbClr val="F8B1A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855757" y="4936528"/>
            <a:ext cx="4784090" cy="4741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351155">
              <a:lnSpc>
                <a:spcPct val="100000"/>
              </a:lnSpc>
              <a:spcBef>
                <a:spcPts val="100"/>
              </a:spcBef>
            </a:pPr>
            <a:r>
              <a:rPr dirty="0" sz="1100" spc="114" b="1">
                <a:solidFill>
                  <a:srgbClr val="231F1F"/>
                </a:solidFill>
                <a:latin typeface="Calibri"/>
                <a:cs typeface="Calibri"/>
              </a:rPr>
              <a:t>Actividades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Calibri"/>
              <a:cs typeface="Calibri"/>
            </a:endParaRPr>
          </a:p>
          <a:p>
            <a:pPr algn="just" marL="297180" marR="36195" indent="-252095">
              <a:lnSpc>
                <a:spcPts val="1200"/>
              </a:lnSpc>
            </a:pPr>
            <a:r>
              <a:rPr dirty="0" sz="1050" spc="55" b="1">
                <a:solidFill>
                  <a:srgbClr val="231F1F"/>
                </a:solidFill>
                <a:latin typeface="Calibri"/>
                <a:cs typeface="Calibri"/>
              </a:rPr>
              <a:t>10.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Busca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convenio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colectivo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oficinas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despachos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65">
                <a:solidFill>
                  <a:srgbClr val="231F1F"/>
                </a:solidFill>
                <a:latin typeface="Calibri"/>
                <a:cs typeface="Calibri"/>
              </a:rPr>
              <a:t>tu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comunidad </a:t>
            </a:r>
            <a:r>
              <a:rPr dirty="0" sz="1050" spc="-25">
                <a:solidFill>
                  <a:srgbClr val="231F1F"/>
                </a:solidFill>
                <a:latin typeface="Calibri"/>
                <a:cs typeface="Calibri"/>
              </a:rPr>
              <a:t>autó-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noma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cuándo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número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faltas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puntualidad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trabajo,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sin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justificar,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puede considerar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falta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grave.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El convenio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encontrar,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través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Internet,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páginas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sindicatos,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BOE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alguna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determinada.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 algn="r" marR="386080">
              <a:lnSpc>
                <a:spcPct val="100000"/>
              </a:lnSpc>
              <a:spcBef>
                <a:spcPts val="930"/>
              </a:spcBef>
            </a:pPr>
            <a:r>
              <a:rPr dirty="0" sz="1100" spc="125" b="1">
                <a:solidFill>
                  <a:srgbClr val="231F1F"/>
                </a:solidFill>
                <a:latin typeface="Calibri"/>
                <a:cs typeface="Calibri"/>
              </a:rPr>
              <a:t>Caso</a:t>
            </a:r>
            <a:r>
              <a:rPr dirty="0" sz="1100" spc="2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100" spc="100" b="1">
                <a:solidFill>
                  <a:srgbClr val="231F1F"/>
                </a:solidFill>
                <a:latin typeface="Calibri"/>
                <a:cs typeface="Calibri"/>
              </a:rPr>
              <a:t>práctico</a:t>
            </a:r>
            <a:r>
              <a:rPr dirty="0" sz="1100" spc="2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100" spc="75" b="1">
                <a:solidFill>
                  <a:srgbClr val="231F1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libri"/>
              <a:cs typeface="Calibri"/>
            </a:endParaRPr>
          </a:p>
          <a:p>
            <a:pPr algn="just" marL="12700" marR="8255">
              <a:lnSpc>
                <a:spcPts val="1200"/>
              </a:lnSpc>
              <a:spcBef>
                <a:spcPts val="5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llega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habitualmente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tarde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último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mes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ha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faltado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cuatro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días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alternos,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alegando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indisposición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pero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sin justificación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médica.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direc-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tor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humanos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le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ha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apercibido,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escrito,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comuni-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cándole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si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persiste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actitud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van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despedir.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quiere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saber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cuántas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faltas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asistencia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justificar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despido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procedente.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50" spc="25" b="1">
                <a:solidFill>
                  <a:srgbClr val="231F1F"/>
                </a:solidFill>
                <a:latin typeface="Century Gothic"/>
                <a:cs typeface="Century Gothic"/>
              </a:rPr>
              <a:t>Solución</a:t>
            </a:r>
            <a:endParaRPr sz="1050">
              <a:latin typeface="Century Gothic"/>
              <a:cs typeface="Century Gothic"/>
            </a:endParaRPr>
          </a:p>
          <a:p>
            <a:pPr algn="just" marL="13335" marR="7620" indent="-635">
              <a:lnSpc>
                <a:spcPts val="1200"/>
              </a:lnSpc>
              <a:spcBef>
                <a:spcPts val="595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Estatuto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fija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cuántas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faltas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necesarias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despi-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do;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solo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dice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deben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ser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reiteradas e injustificadas.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convenios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colectivos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señalan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número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faltas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pueden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justificar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despido;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si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estos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lo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señalan,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serán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tribunales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decidan.</a:t>
            </a:r>
            <a:endParaRPr sz="1050">
              <a:latin typeface="Calibri"/>
              <a:cs typeface="Calibri"/>
            </a:endParaRPr>
          </a:p>
          <a:p>
            <a:pPr algn="just" marL="13335" marR="5080" indent="-635">
              <a:lnSpc>
                <a:spcPts val="1200"/>
              </a:lnSpc>
              <a:spcBef>
                <a:spcPts val="56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justificación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falta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debe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ser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previa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ausencia,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salvo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casos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enfer-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medad,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los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establece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plazo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25">
                <a:solidFill>
                  <a:srgbClr val="231F1F"/>
                </a:solidFill>
                <a:latin typeface="Calibri"/>
                <a:cs typeface="Calibri"/>
              </a:rPr>
              <a:t>tres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días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presentación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partes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baja.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Sin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embargo,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debe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tenerse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cuenta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toda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falta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asis-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tencia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todo retraso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entrada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trabajo puede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servir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fundamentar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extinción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contrato,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puesto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despido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máxima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sanción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imponer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trabajador;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empresario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debe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graduar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imposición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función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criterios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proporcionalidad.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392343" y="4892725"/>
            <a:ext cx="346710" cy="401955"/>
            <a:chOff x="5392343" y="4892725"/>
            <a:chExt cx="346710" cy="401955"/>
          </a:xfrm>
        </p:grpSpPr>
        <p:sp>
          <p:nvSpPr>
            <p:cNvPr id="42" name="object 42"/>
            <p:cNvSpPr/>
            <p:nvPr/>
          </p:nvSpPr>
          <p:spPr>
            <a:xfrm>
              <a:off x="5448998" y="5149202"/>
              <a:ext cx="104139" cy="145415"/>
            </a:xfrm>
            <a:custGeom>
              <a:avLst/>
              <a:gdLst/>
              <a:ahLst/>
              <a:cxnLst/>
              <a:rect l="l" t="t" r="r" b="b"/>
              <a:pathLst>
                <a:path w="104139" h="145414">
                  <a:moveTo>
                    <a:pt x="0" y="144957"/>
                  </a:moveTo>
                  <a:lnTo>
                    <a:pt x="26187" y="0"/>
                  </a:lnTo>
                  <a:lnTo>
                    <a:pt x="103733" y="40043"/>
                  </a:lnTo>
                  <a:lnTo>
                    <a:pt x="0" y="144957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392343" y="4892725"/>
              <a:ext cx="346710" cy="303530"/>
            </a:xfrm>
            <a:custGeom>
              <a:avLst/>
              <a:gdLst/>
              <a:ahLst/>
              <a:cxnLst/>
              <a:rect l="l" t="t" r="r" b="b"/>
              <a:pathLst>
                <a:path w="346710" h="303529">
                  <a:moveTo>
                    <a:pt x="173177" y="303161"/>
                  </a:moveTo>
                  <a:lnTo>
                    <a:pt x="127139" y="297746"/>
                  </a:lnTo>
                  <a:lnTo>
                    <a:pt x="85771" y="282466"/>
                  </a:lnTo>
                  <a:lnTo>
                    <a:pt x="50722" y="258765"/>
                  </a:lnTo>
                  <a:lnTo>
                    <a:pt x="23643" y="228090"/>
                  </a:lnTo>
                  <a:lnTo>
                    <a:pt x="6186" y="191886"/>
                  </a:lnTo>
                  <a:lnTo>
                    <a:pt x="0" y="151599"/>
                  </a:lnTo>
                  <a:lnTo>
                    <a:pt x="6186" y="111296"/>
                  </a:lnTo>
                  <a:lnTo>
                    <a:pt x="23643" y="75082"/>
                  </a:lnTo>
                  <a:lnTo>
                    <a:pt x="50722" y="44400"/>
                  </a:lnTo>
                  <a:lnTo>
                    <a:pt x="85771" y="20696"/>
                  </a:lnTo>
                  <a:lnTo>
                    <a:pt x="127139" y="5414"/>
                  </a:lnTo>
                  <a:lnTo>
                    <a:pt x="173177" y="0"/>
                  </a:lnTo>
                  <a:lnTo>
                    <a:pt x="219220" y="5414"/>
                  </a:lnTo>
                  <a:lnTo>
                    <a:pt x="260592" y="20696"/>
                  </a:lnTo>
                  <a:lnTo>
                    <a:pt x="295643" y="44400"/>
                  </a:lnTo>
                  <a:lnTo>
                    <a:pt x="322722" y="75082"/>
                  </a:lnTo>
                  <a:lnTo>
                    <a:pt x="340181" y="111296"/>
                  </a:lnTo>
                  <a:lnTo>
                    <a:pt x="346367" y="151599"/>
                  </a:lnTo>
                  <a:lnTo>
                    <a:pt x="340181" y="191886"/>
                  </a:lnTo>
                  <a:lnTo>
                    <a:pt x="322722" y="228090"/>
                  </a:lnTo>
                  <a:lnTo>
                    <a:pt x="295643" y="258765"/>
                  </a:lnTo>
                  <a:lnTo>
                    <a:pt x="260592" y="282466"/>
                  </a:lnTo>
                  <a:lnTo>
                    <a:pt x="219220" y="297746"/>
                  </a:lnTo>
                  <a:lnTo>
                    <a:pt x="173177" y="3031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1474" y="4900713"/>
              <a:ext cx="228105" cy="15299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513832" y="4952899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60" h="262889">
                  <a:moveTo>
                    <a:pt x="99618" y="226314"/>
                  </a:moveTo>
                  <a:lnTo>
                    <a:pt x="89814" y="226682"/>
                  </a:lnTo>
                  <a:lnTo>
                    <a:pt x="67297" y="226847"/>
                  </a:lnTo>
                  <a:lnTo>
                    <a:pt x="42354" y="225463"/>
                  </a:lnTo>
                  <a:lnTo>
                    <a:pt x="25298" y="221157"/>
                  </a:lnTo>
                  <a:lnTo>
                    <a:pt x="0" y="262483"/>
                  </a:lnTo>
                  <a:lnTo>
                    <a:pt x="29425" y="231533"/>
                  </a:lnTo>
                  <a:lnTo>
                    <a:pt x="38138" y="232321"/>
                  </a:lnTo>
                  <a:lnTo>
                    <a:pt x="58521" y="233197"/>
                  </a:lnTo>
                  <a:lnTo>
                    <a:pt x="81902" y="231927"/>
                  </a:lnTo>
                  <a:lnTo>
                    <a:pt x="83134" y="231533"/>
                  </a:lnTo>
                  <a:lnTo>
                    <a:pt x="97929" y="226847"/>
                  </a:lnTo>
                  <a:lnTo>
                    <a:pt x="99618" y="226314"/>
                  </a:lnTo>
                  <a:close/>
                </a:path>
                <a:path w="213360" h="262889">
                  <a:moveTo>
                    <a:pt x="213106" y="78079"/>
                  </a:moveTo>
                  <a:lnTo>
                    <a:pt x="201117" y="37465"/>
                  </a:lnTo>
                  <a:lnTo>
                    <a:pt x="184772" y="10058"/>
                  </a:lnTo>
                  <a:lnTo>
                    <a:pt x="176555" y="0"/>
                  </a:lnTo>
                  <a:lnTo>
                    <a:pt x="195859" y="40881"/>
                  </a:lnTo>
                  <a:lnTo>
                    <a:pt x="205168" y="82473"/>
                  </a:lnTo>
                  <a:lnTo>
                    <a:pt x="208089" y="114769"/>
                  </a:lnTo>
                  <a:lnTo>
                    <a:pt x="208267" y="127749"/>
                  </a:lnTo>
                  <a:lnTo>
                    <a:pt x="213106" y="78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8638" y="4963366"/>
              <a:ext cx="155622" cy="155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" y="0"/>
            <a:ext cx="1168006" cy="8339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949" y="270628"/>
            <a:ext cx="17811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500" spc="270"/>
              <a:t>1</a:t>
            </a:r>
            <a:r>
              <a:rPr dirty="0" u="none" sz="2500" spc="50"/>
              <a:t> </a:t>
            </a:r>
            <a:r>
              <a:rPr dirty="0" u="none" baseline="6172" sz="1350" spc="22"/>
              <a:t>El</a:t>
            </a:r>
            <a:r>
              <a:rPr dirty="0" u="none" baseline="6172" sz="1350" spc="104"/>
              <a:t> </a:t>
            </a:r>
            <a:r>
              <a:rPr dirty="0" u="none" baseline="6172" sz="1350" spc="67"/>
              <a:t>área</a:t>
            </a:r>
            <a:r>
              <a:rPr dirty="0" u="none" baseline="6172" sz="1350" spc="97"/>
              <a:t> </a:t>
            </a:r>
            <a:r>
              <a:rPr dirty="0" u="none" baseline="6172" sz="1350" spc="44"/>
              <a:t>de</a:t>
            </a:r>
            <a:r>
              <a:rPr dirty="0" u="none" baseline="6172" sz="1350" spc="97"/>
              <a:t> </a:t>
            </a:r>
            <a:r>
              <a:rPr dirty="0" u="none" baseline="6172" sz="1350" spc="7"/>
              <a:t>recursos</a:t>
            </a:r>
            <a:r>
              <a:rPr dirty="0" u="none" baseline="6172" sz="1350" spc="104"/>
              <a:t> </a:t>
            </a:r>
            <a:r>
              <a:rPr dirty="0" u="none" baseline="6172" sz="1350" spc="15"/>
              <a:t>humanos</a:t>
            </a:r>
            <a:endParaRPr baseline="6172" sz="1350"/>
          </a:p>
        </p:txBody>
      </p:sp>
      <p:sp>
        <p:nvSpPr>
          <p:cNvPr id="4" name="object 4"/>
          <p:cNvSpPr/>
          <p:nvPr/>
        </p:nvSpPr>
        <p:spPr>
          <a:xfrm>
            <a:off x="745921" y="668540"/>
            <a:ext cx="4354830" cy="0"/>
          </a:xfrm>
          <a:custGeom>
            <a:avLst/>
            <a:gdLst/>
            <a:ahLst/>
            <a:cxnLst/>
            <a:rect l="l" t="t" r="r" b="b"/>
            <a:pathLst>
              <a:path w="4354830" h="0">
                <a:moveTo>
                  <a:pt x="0" y="0"/>
                </a:moveTo>
                <a:lnTo>
                  <a:pt x="4354461" y="0"/>
                </a:lnTo>
              </a:path>
            </a:pathLst>
          </a:custGeom>
          <a:ln w="3809">
            <a:solidFill>
              <a:srgbClr val="6562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3833" y="9913920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" y="992754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328973" y="321352"/>
                </a:moveTo>
                <a:lnTo>
                  <a:pt x="0" y="321352"/>
                </a:lnTo>
                <a:lnTo>
                  <a:pt x="0" y="0"/>
                </a:lnTo>
                <a:lnTo>
                  <a:pt x="48459" y="3556"/>
                </a:lnTo>
                <a:lnTo>
                  <a:pt x="94989" y="13949"/>
                </a:lnTo>
                <a:lnTo>
                  <a:pt x="138788" y="30647"/>
                </a:lnTo>
                <a:lnTo>
                  <a:pt x="179344" y="53139"/>
                </a:lnTo>
                <a:lnTo>
                  <a:pt x="216147" y="80915"/>
                </a:lnTo>
                <a:lnTo>
                  <a:pt x="248689" y="113464"/>
                </a:lnTo>
                <a:lnTo>
                  <a:pt x="276457" y="150276"/>
                </a:lnTo>
                <a:lnTo>
                  <a:pt x="298943" y="190840"/>
                </a:lnTo>
                <a:lnTo>
                  <a:pt x="315636" y="234645"/>
                </a:lnTo>
                <a:lnTo>
                  <a:pt x="326026" y="281180"/>
                </a:lnTo>
                <a:lnTo>
                  <a:pt x="328973" y="321352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9565" y="981621"/>
            <a:ext cx="185585" cy="1856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58497" y="925983"/>
            <a:ext cx="2461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 b="1">
                <a:solidFill>
                  <a:srgbClr val="231F1F"/>
                </a:solidFill>
                <a:latin typeface="Calibri"/>
                <a:cs typeface="Calibri"/>
              </a:rPr>
              <a:t>7.</a:t>
            </a:r>
            <a:r>
              <a:rPr dirty="0" sz="1800" spc="9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800" spc="1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1F1F"/>
                </a:solidFill>
                <a:latin typeface="Calibri"/>
                <a:cs typeface="Calibri"/>
              </a:rPr>
              <a:t>expediente</a:t>
            </a:r>
            <a:r>
              <a:rPr dirty="0" sz="1800" spc="9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10" b="1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9565" y="1414907"/>
            <a:ext cx="5039360" cy="612140"/>
          </a:xfrm>
          <a:custGeom>
            <a:avLst/>
            <a:gdLst/>
            <a:ahLst/>
            <a:cxnLst/>
            <a:rect l="l" t="t" r="r" b="b"/>
            <a:pathLst>
              <a:path w="5039359" h="612139">
                <a:moveTo>
                  <a:pt x="4886515" y="611835"/>
                </a:moveTo>
                <a:lnTo>
                  <a:pt x="152349" y="611835"/>
                </a:lnTo>
                <a:lnTo>
                  <a:pt x="64272" y="588030"/>
                </a:lnTo>
                <a:lnTo>
                  <a:pt x="19043" y="535660"/>
                </a:lnTo>
                <a:lnTo>
                  <a:pt x="2380" y="483290"/>
                </a:lnTo>
                <a:lnTo>
                  <a:pt x="0" y="459486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4886515" y="0"/>
                </a:lnTo>
                <a:lnTo>
                  <a:pt x="4974592" y="23804"/>
                </a:lnTo>
                <a:lnTo>
                  <a:pt x="5019821" y="76174"/>
                </a:lnTo>
                <a:lnTo>
                  <a:pt x="5036484" y="128544"/>
                </a:lnTo>
                <a:lnTo>
                  <a:pt x="5038864" y="152349"/>
                </a:lnTo>
                <a:lnTo>
                  <a:pt x="5038864" y="459486"/>
                </a:lnTo>
                <a:lnTo>
                  <a:pt x="5015060" y="547562"/>
                </a:lnTo>
                <a:lnTo>
                  <a:pt x="4962690" y="592791"/>
                </a:lnTo>
                <a:lnTo>
                  <a:pt x="4910320" y="609454"/>
                </a:lnTo>
                <a:lnTo>
                  <a:pt x="4886515" y="611835"/>
                </a:lnTo>
                <a:close/>
              </a:path>
            </a:pathLst>
          </a:custGeom>
          <a:solidFill>
            <a:srgbClr val="F8B1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26555" y="1470484"/>
            <a:ext cx="4848860" cy="4902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conjunto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documentos,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ordenados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cronológicamente,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refleja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historial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laboral de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empresa,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formación, trabajos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desempeñados,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funciones,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altas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bajas,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tipos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contratos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laborales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ha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tenido,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4966" y="2122959"/>
            <a:ext cx="5078095" cy="768604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algn="just" marL="13970">
              <a:lnSpc>
                <a:spcPct val="100000"/>
              </a:lnSpc>
              <a:spcBef>
                <a:spcPts val="605"/>
              </a:spcBef>
            </a:pPr>
            <a:r>
              <a:rPr dirty="0" sz="1050" spc="110">
                <a:solidFill>
                  <a:srgbClr val="231F1F"/>
                </a:solidFill>
                <a:latin typeface="Calibri"/>
                <a:cs typeface="Calibri"/>
              </a:rPr>
              <a:t>Cada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expediente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entury Gothic"/>
                <a:cs typeface="Century Gothic"/>
              </a:rPr>
              <a:t>consta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las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siguientes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partes:</a:t>
            </a:r>
            <a:endParaRPr sz="1050">
              <a:latin typeface="Century Gothic"/>
              <a:cs typeface="Century Gothic"/>
            </a:endParaRPr>
          </a:p>
          <a:p>
            <a:pPr marL="121920" indent="-108585">
              <a:lnSpc>
                <a:spcPct val="100000"/>
              </a:lnSpc>
              <a:spcBef>
                <a:spcPts val="505"/>
              </a:spcBef>
              <a:buChar char="•"/>
              <a:tabLst>
                <a:tab pos="122555" algn="l"/>
              </a:tabLst>
            </a:pP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Carpetilla.</a:t>
            </a:r>
            <a:r>
              <a:rPr dirty="0" sz="1050" spc="2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Contenedor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guarda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expediente.</a:t>
            </a:r>
            <a:endParaRPr sz="1050">
              <a:latin typeface="Calibri"/>
              <a:cs typeface="Calibri"/>
            </a:endParaRPr>
          </a:p>
          <a:p>
            <a:pPr marL="121285" marR="14604" indent="-107950">
              <a:lnSpc>
                <a:spcPts val="1200"/>
              </a:lnSpc>
              <a:spcBef>
                <a:spcPts val="540"/>
              </a:spcBef>
              <a:buChar char="•"/>
              <a:tabLst>
                <a:tab pos="122555" algn="l"/>
              </a:tabLst>
            </a:pP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Extracto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1050" spc="10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resumen.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Hoja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anota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uno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documentos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consta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expediente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420"/>
              </a:spcBef>
              <a:buChar char="•"/>
              <a:tabLst>
                <a:tab pos="121920" algn="l"/>
              </a:tabLst>
            </a:pPr>
            <a:r>
              <a:rPr dirty="0" sz="1050" spc="10" b="1">
                <a:solidFill>
                  <a:srgbClr val="231F1F"/>
                </a:solidFill>
                <a:latin typeface="Century Gothic"/>
                <a:cs typeface="Century Gothic"/>
              </a:rPr>
              <a:t>Documentación.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Diferentes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documentos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forman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expediente.</a:t>
            </a:r>
            <a:endParaRPr sz="1050">
              <a:latin typeface="Calibri"/>
              <a:cs typeface="Calibri"/>
            </a:endParaRPr>
          </a:p>
          <a:p>
            <a:pPr algn="just" marL="12700" marR="17780" indent="635">
              <a:lnSpc>
                <a:spcPts val="1200"/>
              </a:lnSpc>
              <a:spcBef>
                <a:spcPts val="60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expediente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pueden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encontrar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documentos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procedentes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propia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documentación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aportada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documentación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pro-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cedente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Administración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Pública,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otras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instituciones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públicas o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privadas.</a:t>
            </a:r>
            <a:endParaRPr sz="105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475"/>
              </a:spcBef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documentos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mayor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frecuencia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aparecen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expediente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son: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505"/>
              </a:spcBef>
              <a:buChar char="•"/>
              <a:tabLst>
                <a:tab pos="121285" algn="l"/>
              </a:tabLst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Carta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solicitud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empleo.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425"/>
              </a:spcBef>
              <a:buChar char="•"/>
              <a:tabLst>
                <a:tab pos="121285" algn="l"/>
              </a:tabLst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Currículum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vitae.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420"/>
              </a:spcBef>
              <a:buChar char="•"/>
              <a:tabLst>
                <a:tab pos="121285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Ficha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datos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personales.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420"/>
              </a:spcBef>
              <a:buChar char="•"/>
              <a:tabLst>
                <a:tab pos="121285" algn="l"/>
              </a:tabLst>
            </a:pP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Resultados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pruebas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selección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fue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sometido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candidato.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425"/>
              </a:spcBef>
              <a:buChar char="•"/>
              <a:tabLst>
                <a:tab pos="121285" algn="l"/>
              </a:tabLst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Perfil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detectado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entrevista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selección.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420"/>
              </a:spcBef>
              <a:buChar char="•"/>
              <a:tabLst>
                <a:tab pos="121285" algn="l"/>
              </a:tabLst>
            </a:pP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Título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estudios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acreditados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conseguir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puesto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425"/>
              </a:spcBef>
              <a:buChar char="•"/>
              <a:tabLst>
                <a:tab pos="121285" algn="l"/>
              </a:tabLst>
            </a:pP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Títulos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otros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estudios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realizados.</a:t>
            </a:r>
            <a:endParaRPr sz="1050">
              <a:latin typeface="Calibri"/>
              <a:cs typeface="Calibri"/>
            </a:endParaRPr>
          </a:p>
          <a:p>
            <a:pPr marL="120650" marR="17780" indent="-108585">
              <a:lnSpc>
                <a:spcPts val="1200"/>
              </a:lnSpc>
              <a:spcBef>
                <a:spcPts val="509"/>
              </a:spcBef>
              <a:buChar char="•"/>
              <a:tabLst>
                <a:tab pos="121285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Cursos</a:t>
            </a:r>
            <a:r>
              <a:rPr dirty="0" sz="1050" spc="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formación</a:t>
            </a:r>
            <a:r>
              <a:rPr dirty="0" sz="1050" spc="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permanente</a:t>
            </a:r>
            <a:r>
              <a:rPr dirty="0" sz="1050" spc="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realizados</a:t>
            </a:r>
            <a:r>
              <a:rPr dirty="0" sz="1050" spc="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</a:t>
            </a:r>
            <a:r>
              <a:rPr dirty="0" sz="1050" spc="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otras</a:t>
            </a:r>
            <a:r>
              <a:rPr dirty="0" sz="1050" spc="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instituciones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públicas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privadas.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390"/>
              </a:spcBef>
              <a:buChar char="•"/>
              <a:tabLst>
                <a:tab pos="121285" algn="l"/>
              </a:tabLst>
            </a:pP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Copia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contrato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425"/>
              </a:spcBef>
              <a:buChar char="•"/>
              <a:tabLst>
                <a:tab pos="121285" algn="l"/>
              </a:tabLst>
            </a:pP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Copias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documentación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relativa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Seguridad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Social.</a:t>
            </a:r>
            <a:endParaRPr sz="1050">
              <a:latin typeface="Calibri"/>
              <a:cs typeface="Calibri"/>
            </a:endParaRPr>
          </a:p>
          <a:p>
            <a:pPr marL="13335" marR="17145" indent="-635">
              <a:lnSpc>
                <a:spcPts val="1200"/>
              </a:lnSpc>
              <a:spcBef>
                <a:spcPts val="59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20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clasificación</a:t>
            </a:r>
            <a:r>
              <a:rPr dirty="0" sz="10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20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expedientes</a:t>
            </a:r>
            <a:r>
              <a:rPr dirty="0" sz="10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</a:t>
            </a:r>
            <a:r>
              <a:rPr dirty="0" sz="1050" spc="20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dependerá</a:t>
            </a:r>
            <a:r>
              <a:rPr dirty="0" sz="10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tamaño</a:t>
            </a:r>
            <a:r>
              <a:rPr dirty="0" sz="1050" spc="20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empresa;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así,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tenemos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que:</a:t>
            </a:r>
            <a:endParaRPr sz="1050">
              <a:latin typeface="Calibri"/>
              <a:cs typeface="Calibri"/>
            </a:endParaRPr>
          </a:p>
          <a:p>
            <a:pPr algn="just" marL="120650" marR="5080" indent="-107950">
              <a:lnSpc>
                <a:spcPts val="1200"/>
              </a:lnSpc>
              <a:spcBef>
                <a:spcPts val="565"/>
              </a:spcBef>
              <a:buFont typeface="Calibri"/>
              <a:buChar char="•"/>
              <a:tabLst>
                <a:tab pos="133985" algn="l"/>
              </a:tabLst>
            </a:pP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Pequeñas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empresas.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más sencilla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consiste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ordenar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expedientes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al-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fabéticamente.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También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pueden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ordenar por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categorías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profesionales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y,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dentro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categoría,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alfabéticamente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apellidos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nombres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trabajadores.</a:t>
            </a:r>
            <a:endParaRPr sz="1050">
              <a:latin typeface="Calibri"/>
              <a:cs typeface="Calibri"/>
            </a:endParaRPr>
          </a:p>
          <a:p>
            <a:pPr algn="just" marL="121285" marR="5715" indent="-108585">
              <a:lnSpc>
                <a:spcPts val="1200"/>
              </a:lnSpc>
              <a:spcBef>
                <a:spcPts val="570"/>
              </a:spcBef>
              <a:buFont typeface="Calibri"/>
              <a:buChar char="•"/>
              <a:tabLst>
                <a:tab pos="133350" algn="l"/>
              </a:tabLst>
            </a:pP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Grandes empresas.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donde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gestionarán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guardarán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expedientes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personales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trabajadores.</a:t>
            </a:r>
            <a:endParaRPr sz="1050">
              <a:latin typeface="Calibri"/>
              <a:cs typeface="Calibri"/>
            </a:endParaRPr>
          </a:p>
          <a:p>
            <a:pPr algn="just" marL="120650" marR="17780">
              <a:lnSpc>
                <a:spcPts val="1200"/>
              </a:lnSpc>
              <a:spcBef>
                <a:spcPts val="565"/>
              </a:spcBef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expedientes se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ordenarán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alfabéticamente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departamentos;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dentro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categorías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profesionales,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dentro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categoría,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alfabética-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mente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apellidos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nombres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trabajadores.</a:t>
            </a:r>
            <a:endParaRPr sz="1050">
              <a:latin typeface="Calibri"/>
              <a:cs typeface="Calibri"/>
            </a:endParaRPr>
          </a:p>
          <a:p>
            <a:pPr algn="just" marL="13335" marR="17780" indent="-635">
              <a:lnSpc>
                <a:spcPts val="1200"/>
              </a:lnSpc>
              <a:spcBef>
                <a:spcPts val="565"/>
              </a:spcBef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expedientes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deben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estar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actualizados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constantemente;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vez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produzca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cualquier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variación,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debe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ser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anotada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expediente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junto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documento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preciso.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Algunas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variaciones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pueden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producir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expediente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son: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475"/>
              </a:spcBef>
              <a:buChar char="•"/>
              <a:tabLst>
                <a:tab pos="121920" algn="l"/>
              </a:tabLst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Cambio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categoría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profesional.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425"/>
              </a:spcBef>
              <a:buChar char="•"/>
              <a:tabLst>
                <a:tab pos="121920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Ascensos.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420"/>
              </a:spcBef>
              <a:buChar char="•"/>
              <a:tabLst>
                <a:tab pos="121920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Movilidad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física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puesto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425"/>
              </a:spcBef>
              <a:buChar char="•"/>
              <a:tabLst>
                <a:tab pos="121920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Nuevos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cursos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formación.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420"/>
              </a:spcBef>
              <a:buChar char="•"/>
              <a:tabLst>
                <a:tab pos="121920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Excedencias.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6369" y="3181248"/>
            <a:ext cx="1967230" cy="1375410"/>
            <a:chOff x="366369" y="3181248"/>
            <a:chExt cx="1967230" cy="1375410"/>
          </a:xfrm>
        </p:grpSpPr>
        <p:sp>
          <p:nvSpPr>
            <p:cNvPr id="13" name="object 13"/>
            <p:cNvSpPr/>
            <p:nvPr/>
          </p:nvSpPr>
          <p:spPr>
            <a:xfrm>
              <a:off x="379069" y="3193948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30" h="266064">
                  <a:moveTo>
                    <a:pt x="1941461" y="265861"/>
                  </a:moveTo>
                  <a:lnTo>
                    <a:pt x="0" y="265861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1789112" y="0"/>
                  </a:lnTo>
                  <a:lnTo>
                    <a:pt x="1877189" y="23804"/>
                  </a:lnTo>
                  <a:lnTo>
                    <a:pt x="1922418" y="76174"/>
                  </a:lnTo>
                  <a:lnTo>
                    <a:pt x="1939081" y="128544"/>
                  </a:lnTo>
                  <a:lnTo>
                    <a:pt x="1941461" y="152349"/>
                  </a:lnTo>
                  <a:lnTo>
                    <a:pt x="1941461" y="265861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79069" y="3193948"/>
              <a:ext cx="1941830" cy="1350010"/>
            </a:xfrm>
            <a:custGeom>
              <a:avLst/>
              <a:gdLst/>
              <a:ahLst/>
              <a:cxnLst/>
              <a:rect l="l" t="t" r="r" b="b"/>
              <a:pathLst>
                <a:path w="1941830" h="1350010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1197127"/>
                  </a:lnTo>
                  <a:lnTo>
                    <a:pt x="2380" y="1220931"/>
                  </a:lnTo>
                  <a:lnTo>
                    <a:pt x="19043" y="1273302"/>
                  </a:lnTo>
                  <a:lnTo>
                    <a:pt x="64272" y="1325672"/>
                  </a:lnTo>
                  <a:lnTo>
                    <a:pt x="152349" y="1349476"/>
                  </a:lnTo>
                  <a:lnTo>
                    <a:pt x="1789112" y="1349476"/>
                  </a:lnTo>
                  <a:lnTo>
                    <a:pt x="1812917" y="1347096"/>
                  </a:lnTo>
                  <a:lnTo>
                    <a:pt x="1865287" y="1330432"/>
                  </a:lnTo>
                  <a:lnTo>
                    <a:pt x="1917657" y="1285204"/>
                  </a:lnTo>
                  <a:lnTo>
                    <a:pt x="1941461" y="1197127"/>
                  </a:lnTo>
                  <a:lnTo>
                    <a:pt x="1941461" y="152349"/>
                  </a:lnTo>
                  <a:lnTo>
                    <a:pt x="1939081" y="128544"/>
                  </a:lnTo>
                  <a:lnTo>
                    <a:pt x="1922418" y="76174"/>
                  </a:lnTo>
                  <a:lnTo>
                    <a:pt x="1877189" y="23804"/>
                  </a:lnTo>
                  <a:lnTo>
                    <a:pt x="17891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90918" y="3247209"/>
            <a:ext cx="1718310" cy="1196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8770">
              <a:lnSpc>
                <a:spcPct val="100000"/>
              </a:lnSpc>
              <a:spcBef>
                <a:spcPts val="100"/>
              </a:spcBef>
            </a:pP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Vocabulario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100"/>
              </a:lnSpc>
            </a:pPr>
            <a:r>
              <a:rPr dirty="0" sz="950" spc="25" b="1">
                <a:solidFill>
                  <a:srgbClr val="231F1F"/>
                </a:solidFill>
                <a:latin typeface="Century Gothic"/>
                <a:cs typeface="Century Gothic"/>
              </a:rPr>
              <a:t>Currículum </a:t>
            </a:r>
            <a:r>
              <a:rPr dirty="0" sz="950" spc="30" b="1">
                <a:solidFill>
                  <a:srgbClr val="231F1F"/>
                </a:solidFill>
                <a:latin typeface="Century Gothic"/>
                <a:cs typeface="Century Gothic"/>
              </a:rPr>
              <a:t>vitae.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Documento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recoge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datos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persona-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les,  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académicos, 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profesionales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otros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datos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interés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persona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aspira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puesto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7007" y="3199561"/>
            <a:ext cx="346710" cy="401955"/>
            <a:chOff x="387007" y="3199561"/>
            <a:chExt cx="346710" cy="401955"/>
          </a:xfrm>
        </p:grpSpPr>
        <p:sp>
          <p:nvSpPr>
            <p:cNvPr id="17" name="object 17"/>
            <p:cNvSpPr/>
            <p:nvPr/>
          </p:nvSpPr>
          <p:spPr>
            <a:xfrm>
              <a:off x="387007" y="3199562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4">
                  <a:moveTo>
                    <a:pt x="346417" y="151549"/>
                  </a:moveTo>
                  <a:lnTo>
                    <a:pt x="340220" y="111264"/>
                  </a:lnTo>
                  <a:lnTo>
                    <a:pt x="322770" y="75069"/>
                  </a:lnTo>
                  <a:lnTo>
                    <a:pt x="295694" y="44399"/>
                  </a:lnTo>
                  <a:lnTo>
                    <a:pt x="260642" y="20701"/>
                  </a:lnTo>
                  <a:lnTo>
                    <a:pt x="219265" y="5422"/>
                  </a:lnTo>
                  <a:lnTo>
                    <a:pt x="173228" y="0"/>
                  </a:lnTo>
                  <a:lnTo>
                    <a:pt x="127165" y="5422"/>
                  </a:lnTo>
                  <a:lnTo>
                    <a:pt x="85775" y="20701"/>
                  </a:lnTo>
                  <a:lnTo>
                    <a:pt x="50723" y="44399"/>
                  </a:lnTo>
                  <a:lnTo>
                    <a:pt x="23634" y="75069"/>
                  </a:lnTo>
                  <a:lnTo>
                    <a:pt x="6184" y="111264"/>
                  </a:lnTo>
                  <a:lnTo>
                    <a:pt x="0" y="151549"/>
                  </a:lnTo>
                  <a:lnTo>
                    <a:pt x="6184" y="191858"/>
                  </a:lnTo>
                  <a:lnTo>
                    <a:pt x="23634" y="228066"/>
                  </a:lnTo>
                  <a:lnTo>
                    <a:pt x="50723" y="258737"/>
                  </a:lnTo>
                  <a:lnTo>
                    <a:pt x="85775" y="282435"/>
                  </a:lnTo>
                  <a:lnTo>
                    <a:pt x="127165" y="297700"/>
                  </a:lnTo>
                  <a:lnTo>
                    <a:pt x="173228" y="303110"/>
                  </a:lnTo>
                  <a:lnTo>
                    <a:pt x="190576" y="301078"/>
                  </a:lnTo>
                  <a:lnTo>
                    <a:pt x="289712" y="401434"/>
                  </a:lnTo>
                  <a:lnTo>
                    <a:pt x="267423" y="277850"/>
                  </a:lnTo>
                  <a:lnTo>
                    <a:pt x="295694" y="258737"/>
                  </a:lnTo>
                  <a:lnTo>
                    <a:pt x="322770" y="228066"/>
                  </a:lnTo>
                  <a:lnTo>
                    <a:pt x="340220" y="191858"/>
                  </a:lnTo>
                  <a:lnTo>
                    <a:pt x="346417" y="15154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138" y="3207499"/>
              <a:ext cx="228155" cy="15303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8780" y="3259735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36588" y="0"/>
                  </a:moveTo>
                  <a:lnTo>
                    <a:pt x="28359" y="10058"/>
                  </a:lnTo>
                  <a:lnTo>
                    <a:pt x="12001" y="37465"/>
                  </a:lnTo>
                  <a:lnTo>
                    <a:pt x="0" y="78066"/>
                  </a:lnTo>
                  <a:lnTo>
                    <a:pt x="4838" y="127736"/>
                  </a:lnTo>
                  <a:lnTo>
                    <a:pt x="5003" y="114757"/>
                  </a:lnTo>
                  <a:lnTo>
                    <a:pt x="7924" y="82461"/>
                  </a:lnTo>
                  <a:lnTo>
                    <a:pt x="17246" y="40868"/>
                  </a:lnTo>
                  <a:lnTo>
                    <a:pt x="36588" y="0"/>
                  </a:lnTo>
                  <a:close/>
                </a:path>
                <a:path w="213359" h="262889">
                  <a:moveTo>
                    <a:pt x="213106" y="262483"/>
                  </a:moveTo>
                  <a:lnTo>
                    <a:pt x="194144" y="231470"/>
                  </a:lnTo>
                  <a:lnTo>
                    <a:pt x="191312" y="226847"/>
                  </a:lnTo>
                  <a:lnTo>
                    <a:pt x="187845" y="221157"/>
                  </a:lnTo>
                  <a:lnTo>
                    <a:pt x="170764" y="225463"/>
                  </a:lnTo>
                  <a:lnTo>
                    <a:pt x="147713" y="226745"/>
                  </a:lnTo>
                  <a:lnTo>
                    <a:pt x="123278" y="226682"/>
                  </a:lnTo>
                  <a:lnTo>
                    <a:pt x="113487" y="226314"/>
                  </a:lnTo>
                  <a:lnTo>
                    <a:pt x="131216" y="231914"/>
                  </a:lnTo>
                  <a:lnTo>
                    <a:pt x="154584" y="233159"/>
                  </a:lnTo>
                  <a:lnTo>
                    <a:pt x="174955" y="232270"/>
                  </a:lnTo>
                  <a:lnTo>
                    <a:pt x="183680" y="231470"/>
                  </a:lnTo>
                  <a:lnTo>
                    <a:pt x="213106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66369" y="5864821"/>
            <a:ext cx="1967230" cy="3925570"/>
            <a:chOff x="366369" y="5864821"/>
            <a:chExt cx="1967230" cy="3925570"/>
          </a:xfrm>
        </p:grpSpPr>
        <p:sp>
          <p:nvSpPr>
            <p:cNvPr id="21" name="object 21"/>
            <p:cNvSpPr/>
            <p:nvPr/>
          </p:nvSpPr>
          <p:spPr>
            <a:xfrm>
              <a:off x="379069" y="5877522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30" h="266064">
                  <a:moveTo>
                    <a:pt x="1941461" y="265899"/>
                  </a:moveTo>
                  <a:lnTo>
                    <a:pt x="0" y="265899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1789112" y="0"/>
                  </a:lnTo>
                  <a:lnTo>
                    <a:pt x="1877189" y="23804"/>
                  </a:lnTo>
                  <a:lnTo>
                    <a:pt x="1922418" y="76174"/>
                  </a:lnTo>
                  <a:lnTo>
                    <a:pt x="1939081" y="128544"/>
                  </a:lnTo>
                  <a:lnTo>
                    <a:pt x="1941461" y="152349"/>
                  </a:lnTo>
                  <a:lnTo>
                    <a:pt x="1941461" y="265899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9069" y="5877521"/>
              <a:ext cx="1941830" cy="3900170"/>
            </a:xfrm>
            <a:custGeom>
              <a:avLst/>
              <a:gdLst/>
              <a:ahLst/>
              <a:cxnLst/>
              <a:rect l="l" t="t" r="r" b="b"/>
              <a:pathLst>
                <a:path w="1941830" h="3900170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3747782"/>
                  </a:lnTo>
                  <a:lnTo>
                    <a:pt x="2380" y="3771589"/>
                  </a:lnTo>
                  <a:lnTo>
                    <a:pt x="19043" y="3823963"/>
                  </a:lnTo>
                  <a:lnTo>
                    <a:pt x="64272" y="3876338"/>
                  </a:lnTo>
                  <a:lnTo>
                    <a:pt x="152349" y="3900144"/>
                  </a:lnTo>
                  <a:lnTo>
                    <a:pt x="1789112" y="3900144"/>
                  </a:lnTo>
                  <a:lnTo>
                    <a:pt x="1812917" y="3897763"/>
                  </a:lnTo>
                  <a:lnTo>
                    <a:pt x="1865287" y="3881099"/>
                  </a:lnTo>
                  <a:lnTo>
                    <a:pt x="1917657" y="3835866"/>
                  </a:lnTo>
                  <a:lnTo>
                    <a:pt x="1941461" y="3747782"/>
                  </a:lnTo>
                  <a:lnTo>
                    <a:pt x="1941461" y="152349"/>
                  </a:lnTo>
                  <a:lnTo>
                    <a:pt x="1939081" y="128544"/>
                  </a:lnTo>
                  <a:lnTo>
                    <a:pt x="1922418" y="76174"/>
                  </a:lnTo>
                  <a:lnTo>
                    <a:pt x="1877189" y="23804"/>
                  </a:lnTo>
                  <a:lnTo>
                    <a:pt x="17891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91159" y="6191130"/>
            <a:ext cx="1755139" cy="3526154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625"/>
              </a:spcBef>
            </a:pPr>
            <a:r>
              <a:rPr dirty="0" sz="950" spc="20" b="1">
                <a:solidFill>
                  <a:srgbClr val="231F1F"/>
                </a:solidFill>
                <a:latin typeface="Century Gothic"/>
                <a:cs typeface="Century Gothic"/>
              </a:rPr>
              <a:t>¿Qué</a:t>
            </a:r>
            <a:r>
              <a:rPr dirty="0" sz="950" spc="6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45" b="1">
                <a:solidFill>
                  <a:srgbClr val="231F1F"/>
                </a:solidFill>
                <a:latin typeface="Century Gothic"/>
                <a:cs typeface="Century Gothic"/>
              </a:rPr>
              <a:t>son</a:t>
            </a:r>
            <a:r>
              <a:rPr dirty="0" sz="950" spc="6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45" b="1">
                <a:solidFill>
                  <a:srgbClr val="231F1F"/>
                </a:solidFill>
                <a:latin typeface="Century Gothic"/>
                <a:cs typeface="Century Gothic"/>
              </a:rPr>
              <a:t>las</a:t>
            </a:r>
            <a:r>
              <a:rPr dirty="0" sz="9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75" b="1">
                <a:solidFill>
                  <a:srgbClr val="231F1F"/>
                </a:solidFill>
                <a:latin typeface="Century Gothic"/>
                <a:cs typeface="Century Gothic"/>
              </a:rPr>
              <a:t>3R?</a:t>
            </a:r>
            <a:endParaRPr sz="950">
              <a:latin typeface="Century Gothic"/>
              <a:cs typeface="Century Gothic"/>
            </a:endParaRPr>
          </a:p>
          <a:p>
            <a:pPr algn="just" marL="12700" marR="39370">
              <a:lnSpc>
                <a:spcPts val="1100"/>
              </a:lnSpc>
              <a:spcBef>
                <a:spcPts val="595"/>
              </a:spcBef>
            </a:pP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principio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reducir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resi-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duos,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reutilizar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reciclar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recur-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sos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productos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es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conocido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como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85" b="1">
                <a:solidFill>
                  <a:srgbClr val="231F1F"/>
                </a:solidFill>
                <a:latin typeface="Century Gothic"/>
                <a:cs typeface="Century Gothic"/>
              </a:rPr>
              <a:t>3R:</a:t>
            </a:r>
            <a:endParaRPr sz="950">
              <a:latin typeface="Century Gothic"/>
              <a:cs typeface="Century Gothic"/>
            </a:endParaRPr>
          </a:p>
          <a:p>
            <a:pPr marL="123189" marR="5080" indent="-111125">
              <a:lnSpc>
                <a:spcPts val="1100"/>
              </a:lnSpc>
              <a:spcBef>
                <a:spcPts val="570"/>
              </a:spcBef>
              <a:buClr>
                <a:srgbClr val="231F1F"/>
              </a:buClr>
              <a:buFont typeface="Calibri"/>
              <a:buChar char="•"/>
              <a:tabLst>
                <a:tab pos="161290" algn="l"/>
              </a:tabLst>
            </a:pPr>
            <a:r>
              <a:rPr dirty="0"/>
              <a:t>	</a:t>
            </a:r>
            <a:r>
              <a:rPr dirty="0" sz="950" spc="20" b="1">
                <a:solidFill>
                  <a:srgbClr val="231F1F"/>
                </a:solidFill>
                <a:latin typeface="Century Gothic"/>
                <a:cs typeface="Century Gothic"/>
              </a:rPr>
              <a:t>Reducir</a:t>
            </a:r>
            <a:r>
              <a:rPr dirty="0" sz="950" spc="1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significa</a:t>
            </a:r>
            <a:r>
              <a:rPr dirty="0" sz="9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elegir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cosas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9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cuidado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950" spc="2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reducir</a:t>
            </a:r>
            <a:r>
              <a:rPr dirty="0" sz="9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cantidad</a:t>
            </a:r>
            <a:r>
              <a:rPr dirty="0" sz="950" spc="2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2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residuos</a:t>
            </a:r>
            <a:r>
              <a:rPr dirty="0" sz="9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gene-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rados.</a:t>
            </a:r>
            <a:endParaRPr sz="950">
              <a:latin typeface="Calibri"/>
              <a:cs typeface="Calibri"/>
            </a:endParaRPr>
          </a:p>
          <a:p>
            <a:pPr algn="just" marL="123825" marR="6350" indent="-111760">
              <a:lnSpc>
                <a:spcPts val="1100"/>
              </a:lnSpc>
              <a:buClr>
                <a:srgbClr val="231F1F"/>
              </a:buClr>
              <a:buFont typeface="Calibri"/>
              <a:buChar char="•"/>
              <a:tabLst>
                <a:tab pos="161290" algn="l"/>
              </a:tabLst>
            </a:pPr>
            <a:r>
              <a:rPr dirty="0"/>
              <a:t>	</a:t>
            </a:r>
            <a:r>
              <a:rPr dirty="0" sz="950" spc="65" b="1">
                <a:solidFill>
                  <a:srgbClr val="231F1F"/>
                </a:solidFill>
                <a:latin typeface="Century Gothic"/>
                <a:cs typeface="Century Gothic"/>
              </a:rPr>
              <a:t>Reutilizar</a:t>
            </a:r>
            <a:r>
              <a:rPr dirty="0" sz="950" spc="7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implica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uso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repetido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20">
                <a:solidFill>
                  <a:srgbClr val="231F1F"/>
                </a:solidFill>
                <a:latin typeface="Calibri"/>
                <a:cs typeface="Calibri"/>
              </a:rPr>
              <a:t>ítems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o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partes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ellos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todavía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utiliza-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bles.</a:t>
            </a:r>
            <a:endParaRPr sz="950">
              <a:latin typeface="Calibri"/>
              <a:cs typeface="Calibri"/>
            </a:endParaRPr>
          </a:p>
          <a:p>
            <a:pPr algn="just" marL="124460" marR="5715" indent="-111760">
              <a:lnSpc>
                <a:spcPts val="1100"/>
              </a:lnSpc>
              <a:buClr>
                <a:srgbClr val="231F1F"/>
              </a:buClr>
              <a:buFont typeface="Calibri"/>
              <a:buChar char="•"/>
              <a:tabLst>
                <a:tab pos="161925" algn="l"/>
              </a:tabLst>
            </a:pPr>
            <a:r>
              <a:rPr dirty="0"/>
              <a:t>	</a:t>
            </a:r>
            <a:r>
              <a:rPr dirty="0" sz="950" spc="5" b="1">
                <a:solidFill>
                  <a:srgbClr val="231F1F"/>
                </a:solidFill>
                <a:latin typeface="Century Gothic"/>
                <a:cs typeface="Century Gothic"/>
              </a:rPr>
              <a:t>Reciclar</a:t>
            </a:r>
            <a:r>
              <a:rPr dirty="0" sz="950" spc="1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significa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usar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residuos</a:t>
            </a:r>
            <a:r>
              <a:rPr dirty="0" sz="9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como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recursos.</a:t>
            </a:r>
            <a:endParaRPr sz="950">
              <a:latin typeface="Calibri"/>
              <a:cs typeface="Calibri"/>
            </a:endParaRPr>
          </a:p>
          <a:p>
            <a:pPr algn="just" marL="13335" marR="40640" indent="-635">
              <a:lnSpc>
                <a:spcPts val="1100"/>
              </a:lnSpc>
              <a:spcBef>
                <a:spcPts val="565"/>
              </a:spcBef>
            </a:pP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Estas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técnicas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deben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aplicar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elaboración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conserva-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ción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documentación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ori-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ginada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RRHH,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consiguiendo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ello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minimizar 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impacto 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ambien-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tal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al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consumir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menos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recursos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naturales.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7215" y="5930801"/>
            <a:ext cx="81216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9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100" spc="9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100" spc="-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100" spc="-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15378" y="5888583"/>
            <a:ext cx="346710" cy="401955"/>
            <a:chOff x="415378" y="5888583"/>
            <a:chExt cx="346710" cy="401955"/>
          </a:xfrm>
        </p:grpSpPr>
        <p:sp>
          <p:nvSpPr>
            <p:cNvPr id="26" name="object 26"/>
            <p:cNvSpPr/>
            <p:nvPr/>
          </p:nvSpPr>
          <p:spPr>
            <a:xfrm>
              <a:off x="415378" y="5888584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4">
                  <a:moveTo>
                    <a:pt x="346417" y="151599"/>
                  </a:moveTo>
                  <a:lnTo>
                    <a:pt x="340220" y="111302"/>
                  </a:lnTo>
                  <a:lnTo>
                    <a:pt x="322770" y="75082"/>
                  </a:lnTo>
                  <a:lnTo>
                    <a:pt x="295694" y="44411"/>
                  </a:lnTo>
                  <a:lnTo>
                    <a:pt x="260642" y="20701"/>
                  </a:lnTo>
                  <a:lnTo>
                    <a:pt x="219278" y="5422"/>
                  </a:lnTo>
                  <a:lnTo>
                    <a:pt x="173240" y="0"/>
                  </a:lnTo>
                  <a:lnTo>
                    <a:pt x="127165" y="5422"/>
                  </a:lnTo>
                  <a:lnTo>
                    <a:pt x="85788" y="20701"/>
                  </a:lnTo>
                  <a:lnTo>
                    <a:pt x="50723" y="44411"/>
                  </a:lnTo>
                  <a:lnTo>
                    <a:pt x="23634" y="75082"/>
                  </a:lnTo>
                  <a:lnTo>
                    <a:pt x="6184" y="111302"/>
                  </a:lnTo>
                  <a:lnTo>
                    <a:pt x="0" y="151599"/>
                  </a:lnTo>
                  <a:lnTo>
                    <a:pt x="6184" y="191897"/>
                  </a:lnTo>
                  <a:lnTo>
                    <a:pt x="23634" y="228092"/>
                  </a:lnTo>
                  <a:lnTo>
                    <a:pt x="50723" y="258775"/>
                  </a:lnTo>
                  <a:lnTo>
                    <a:pt x="85788" y="282473"/>
                  </a:lnTo>
                  <a:lnTo>
                    <a:pt x="127165" y="297751"/>
                  </a:lnTo>
                  <a:lnTo>
                    <a:pt x="173240" y="303161"/>
                  </a:lnTo>
                  <a:lnTo>
                    <a:pt x="190614" y="301129"/>
                  </a:lnTo>
                  <a:lnTo>
                    <a:pt x="289725" y="401434"/>
                  </a:lnTo>
                  <a:lnTo>
                    <a:pt x="267436" y="277888"/>
                  </a:lnTo>
                  <a:lnTo>
                    <a:pt x="295694" y="258775"/>
                  </a:lnTo>
                  <a:lnTo>
                    <a:pt x="322770" y="228092"/>
                  </a:lnTo>
                  <a:lnTo>
                    <a:pt x="340220" y="191897"/>
                  </a:lnTo>
                  <a:lnTo>
                    <a:pt x="346417" y="15159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560" y="5896571"/>
              <a:ext cx="228104" cy="1529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27164" y="5948757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36588" y="0"/>
                  </a:moveTo>
                  <a:lnTo>
                    <a:pt x="28359" y="10058"/>
                  </a:lnTo>
                  <a:lnTo>
                    <a:pt x="12001" y="37465"/>
                  </a:lnTo>
                  <a:lnTo>
                    <a:pt x="0" y="78079"/>
                  </a:lnTo>
                  <a:lnTo>
                    <a:pt x="4838" y="127749"/>
                  </a:lnTo>
                  <a:lnTo>
                    <a:pt x="5003" y="114769"/>
                  </a:lnTo>
                  <a:lnTo>
                    <a:pt x="7924" y="82473"/>
                  </a:lnTo>
                  <a:lnTo>
                    <a:pt x="17246" y="40881"/>
                  </a:lnTo>
                  <a:lnTo>
                    <a:pt x="36588" y="0"/>
                  </a:lnTo>
                  <a:close/>
                </a:path>
                <a:path w="213359" h="262889">
                  <a:moveTo>
                    <a:pt x="213093" y="262483"/>
                  </a:moveTo>
                  <a:lnTo>
                    <a:pt x="194183" y="231533"/>
                  </a:lnTo>
                  <a:lnTo>
                    <a:pt x="191312" y="226860"/>
                  </a:lnTo>
                  <a:lnTo>
                    <a:pt x="187845" y="221157"/>
                  </a:lnTo>
                  <a:lnTo>
                    <a:pt x="170776" y="225463"/>
                  </a:lnTo>
                  <a:lnTo>
                    <a:pt x="147701" y="226758"/>
                  </a:lnTo>
                  <a:lnTo>
                    <a:pt x="123278" y="226695"/>
                  </a:lnTo>
                  <a:lnTo>
                    <a:pt x="113474" y="226326"/>
                  </a:lnTo>
                  <a:lnTo>
                    <a:pt x="131203" y="231940"/>
                  </a:lnTo>
                  <a:lnTo>
                    <a:pt x="154584" y="233197"/>
                  </a:lnTo>
                  <a:lnTo>
                    <a:pt x="174955" y="232321"/>
                  </a:lnTo>
                  <a:lnTo>
                    <a:pt x="183680" y="231533"/>
                  </a:lnTo>
                  <a:lnTo>
                    <a:pt x="213093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786" y="5931153"/>
              <a:ext cx="68757" cy="200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9445" y="9928338"/>
            <a:ext cx="318770" cy="320675"/>
          </a:xfrm>
          <a:custGeom>
            <a:avLst/>
            <a:gdLst/>
            <a:ahLst/>
            <a:cxnLst/>
            <a:rect l="l" t="t" r="r" b="b"/>
            <a:pathLst>
              <a:path w="318770" h="320675">
                <a:moveTo>
                  <a:pt x="318254" y="320561"/>
                </a:moveTo>
                <a:lnTo>
                  <a:pt x="0" y="320561"/>
                </a:lnTo>
                <a:lnTo>
                  <a:pt x="2947" y="280390"/>
                </a:lnTo>
                <a:lnTo>
                  <a:pt x="13340" y="233854"/>
                </a:lnTo>
                <a:lnTo>
                  <a:pt x="30036" y="190049"/>
                </a:lnTo>
                <a:lnTo>
                  <a:pt x="52527" y="149486"/>
                </a:lnTo>
                <a:lnTo>
                  <a:pt x="80301" y="112674"/>
                </a:lnTo>
                <a:lnTo>
                  <a:pt x="112849" y="80125"/>
                </a:lnTo>
                <a:lnTo>
                  <a:pt x="149659" y="52349"/>
                </a:lnTo>
                <a:lnTo>
                  <a:pt x="190221" y="29857"/>
                </a:lnTo>
                <a:lnTo>
                  <a:pt x="234024" y="13159"/>
                </a:lnTo>
                <a:lnTo>
                  <a:pt x="280560" y="2766"/>
                </a:lnTo>
                <a:lnTo>
                  <a:pt x="318254" y="0"/>
                </a:lnTo>
                <a:lnTo>
                  <a:pt x="318254" y="320561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8699" y="9910921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23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573" y="0"/>
            <a:ext cx="1150126" cy="8339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00">
              <a:lnSpc>
                <a:spcPct val="100000"/>
              </a:lnSpc>
              <a:spcBef>
                <a:spcPts val="100"/>
              </a:spcBef>
              <a:tabLst>
                <a:tab pos="5158740" algn="l"/>
              </a:tabLst>
            </a:pPr>
            <a:r>
              <a:rPr dirty="0" baseline="3086" sz="1350">
                <a:latin typeface="Times New Roman"/>
                <a:cs typeface="Times New Roman"/>
              </a:rPr>
              <a:t> 	</a:t>
            </a:r>
            <a:r>
              <a:rPr dirty="0" baseline="3086" sz="1350" spc="22"/>
              <a:t>El</a:t>
            </a:r>
            <a:r>
              <a:rPr dirty="0" baseline="3086" sz="1350" spc="97"/>
              <a:t> </a:t>
            </a:r>
            <a:r>
              <a:rPr dirty="0" baseline="3086" sz="1350" spc="67"/>
              <a:t>área</a:t>
            </a:r>
            <a:r>
              <a:rPr dirty="0" baseline="3086" sz="1350" spc="97"/>
              <a:t> </a:t>
            </a:r>
            <a:r>
              <a:rPr dirty="0" baseline="3086" sz="1350" spc="44"/>
              <a:t>de</a:t>
            </a:r>
            <a:r>
              <a:rPr dirty="0" baseline="3086" sz="1350" spc="104"/>
              <a:t> </a:t>
            </a:r>
            <a:r>
              <a:rPr dirty="0" baseline="3086" sz="1350" spc="7"/>
              <a:t>recursos</a:t>
            </a:r>
            <a:r>
              <a:rPr dirty="0" baseline="3086" sz="1350" spc="97"/>
              <a:t> </a:t>
            </a:r>
            <a:r>
              <a:rPr dirty="0" baseline="3086" sz="1350" spc="15"/>
              <a:t>humanos   </a:t>
            </a:r>
            <a:r>
              <a:rPr dirty="0" baseline="3086" sz="1350" spc="60"/>
              <a:t> </a:t>
            </a:r>
            <a:r>
              <a:rPr dirty="0" sz="2500" spc="270"/>
              <a:t>1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9937" y="978700"/>
            <a:ext cx="7211695" cy="8811260"/>
            <a:chOff x="719937" y="978700"/>
            <a:chExt cx="7211695" cy="8811260"/>
          </a:xfrm>
        </p:grpSpPr>
        <p:sp>
          <p:nvSpPr>
            <p:cNvPr id="7" name="object 7"/>
            <p:cNvSpPr/>
            <p:nvPr/>
          </p:nvSpPr>
          <p:spPr>
            <a:xfrm>
              <a:off x="732637" y="991387"/>
              <a:ext cx="7186295" cy="410845"/>
            </a:xfrm>
            <a:custGeom>
              <a:avLst/>
              <a:gdLst/>
              <a:ahLst/>
              <a:cxnLst/>
              <a:rect l="l" t="t" r="r" b="b"/>
              <a:pathLst>
                <a:path w="7186295" h="410844">
                  <a:moveTo>
                    <a:pt x="7033361" y="0"/>
                  </a:moveTo>
                  <a:lnTo>
                    <a:pt x="152349" y="0"/>
                  </a:lnTo>
                  <a:lnTo>
                    <a:pt x="128544" y="2380"/>
                  </a:lnTo>
                  <a:lnTo>
                    <a:pt x="76174" y="19045"/>
                  </a:lnTo>
                  <a:lnTo>
                    <a:pt x="23804" y="64277"/>
                  </a:lnTo>
                  <a:lnTo>
                    <a:pt x="0" y="152361"/>
                  </a:lnTo>
                  <a:lnTo>
                    <a:pt x="0" y="410578"/>
                  </a:lnTo>
                  <a:lnTo>
                    <a:pt x="7185761" y="410578"/>
                  </a:lnTo>
                  <a:lnTo>
                    <a:pt x="7185761" y="152361"/>
                  </a:lnTo>
                  <a:lnTo>
                    <a:pt x="7183380" y="128555"/>
                  </a:lnTo>
                  <a:lnTo>
                    <a:pt x="7166711" y="76180"/>
                  </a:lnTo>
                  <a:lnTo>
                    <a:pt x="7121467" y="23806"/>
                  </a:lnTo>
                  <a:lnTo>
                    <a:pt x="7033361" y="0"/>
                  </a:lnTo>
                  <a:close/>
                </a:path>
              </a:pathLst>
            </a:custGeom>
            <a:solidFill>
              <a:srgbClr val="20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2637" y="991387"/>
              <a:ext cx="7186295" cy="410845"/>
            </a:xfrm>
            <a:custGeom>
              <a:avLst/>
              <a:gdLst/>
              <a:ahLst/>
              <a:cxnLst/>
              <a:rect l="l" t="t" r="r" b="b"/>
              <a:pathLst>
                <a:path w="7186295" h="410844">
                  <a:moveTo>
                    <a:pt x="7033361" y="0"/>
                  </a:moveTo>
                  <a:lnTo>
                    <a:pt x="7121467" y="23806"/>
                  </a:lnTo>
                  <a:lnTo>
                    <a:pt x="7166711" y="76180"/>
                  </a:lnTo>
                  <a:lnTo>
                    <a:pt x="7183380" y="128555"/>
                  </a:lnTo>
                  <a:lnTo>
                    <a:pt x="7185761" y="152361"/>
                  </a:lnTo>
                  <a:lnTo>
                    <a:pt x="7185761" y="410578"/>
                  </a:lnTo>
                  <a:lnTo>
                    <a:pt x="0" y="410578"/>
                  </a:lnTo>
                  <a:lnTo>
                    <a:pt x="0" y="152361"/>
                  </a:lnTo>
                  <a:lnTo>
                    <a:pt x="23804" y="64277"/>
                  </a:lnTo>
                  <a:lnTo>
                    <a:pt x="76174" y="19045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7033361" y="0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2637" y="991400"/>
              <a:ext cx="7186295" cy="8785860"/>
            </a:xfrm>
            <a:custGeom>
              <a:avLst/>
              <a:gdLst/>
              <a:ahLst/>
              <a:cxnLst/>
              <a:rect l="l" t="t" r="r" b="b"/>
              <a:pathLst>
                <a:path w="7186295" h="8785860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8633117"/>
                  </a:lnTo>
                  <a:lnTo>
                    <a:pt x="2380" y="8656921"/>
                  </a:lnTo>
                  <a:lnTo>
                    <a:pt x="19043" y="8709291"/>
                  </a:lnTo>
                  <a:lnTo>
                    <a:pt x="64272" y="8761661"/>
                  </a:lnTo>
                  <a:lnTo>
                    <a:pt x="152349" y="8785466"/>
                  </a:lnTo>
                  <a:lnTo>
                    <a:pt x="7033361" y="8785466"/>
                  </a:lnTo>
                  <a:lnTo>
                    <a:pt x="7057174" y="8783085"/>
                  </a:lnTo>
                  <a:lnTo>
                    <a:pt x="7109561" y="8766422"/>
                  </a:lnTo>
                  <a:lnTo>
                    <a:pt x="7161949" y="8721193"/>
                  </a:lnTo>
                  <a:lnTo>
                    <a:pt x="7185761" y="8633117"/>
                  </a:lnTo>
                  <a:lnTo>
                    <a:pt x="7185761" y="152349"/>
                  </a:lnTo>
                  <a:lnTo>
                    <a:pt x="7183380" y="128544"/>
                  </a:lnTo>
                  <a:lnTo>
                    <a:pt x="7166711" y="76174"/>
                  </a:lnTo>
                  <a:lnTo>
                    <a:pt x="7121467" y="23804"/>
                  </a:lnTo>
                  <a:lnTo>
                    <a:pt x="7033361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649707" y="1052692"/>
            <a:ext cx="7620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30" b="1">
                <a:solidFill>
                  <a:srgbClr val="FFFFFF"/>
                </a:solidFill>
                <a:latin typeface="Calibri"/>
                <a:cs typeface="Calibri"/>
              </a:rPr>
              <a:t>Síntesis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72654" y="1050772"/>
            <a:ext cx="6774180" cy="1604010"/>
            <a:chOff x="1072654" y="1050772"/>
            <a:chExt cx="6774180" cy="1604010"/>
          </a:xfrm>
        </p:grpSpPr>
        <p:sp>
          <p:nvSpPr>
            <p:cNvPr id="12" name="object 12"/>
            <p:cNvSpPr/>
            <p:nvPr/>
          </p:nvSpPr>
          <p:spPr>
            <a:xfrm>
              <a:off x="7499058" y="1050773"/>
              <a:ext cx="347980" cy="401955"/>
            </a:xfrm>
            <a:custGeom>
              <a:avLst/>
              <a:gdLst/>
              <a:ahLst/>
              <a:cxnLst/>
              <a:rect l="l" t="t" r="r" b="b"/>
              <a:pathLst>
                <a:path w="347979" h="401955">
                  <a:moveTo>
                    <a:pt x="347357" y="151612"/>
                  </a:moveTo>
                  <a:lnTo>
                    <a:pt x="341147" y="111315"/>
                  </a:lnTo>
                  <a:lnTo>
                    <a:pt x="323634" y="75095"/>
                  </a:lnTo>
                  <a:lnTo>
                    <a:pt x="296468" y="44411"/>
                  </a:lnTo>
                  <a:lnTo>
                    <a:pt x="261315" y="20701"/>
                  </a:lnTo>
                  <a:lnTo>
                    <a:pt x="219824" y="5422"/>
                  </a:lnTo>
                  <a:lnTo>
                    <a:pt x="173672" y="0"/>
                  </a:lnTo>
                  <a:lnTo>
                    <a:pt x="127508" y="5422"/>
                  </a:lnTo>
                  <a:lnTo>
                    <a:pt x="86029" y="20701"/>
                  </a:lnTo>
                  <a:lnTo>
                    <a:pt x="50876" y="44411"/>
                  </a:lnTo>
                  <a:lnTo>
                    <a:pt x="23710" y="75095"/>
                  </a:lnTo>
                  <a:lnTo>
                    <a:pt x="6197" y="111315"/>
                  </a:lnTo>
                  <a:lnTo>
                    <a:pt x="0" y="151612"/>
                  </a:lnTo>
                  <a:lnTo>
                    <a:pt x="6197" y="191897"/>
                  </a:lnTo>
                  <a:lnTo>
                    <a:pt x="23710" y="228092"/>
                  </a:lnTo>
                  <a:lnTo>
                    <a:pt x="50876" y="258749"/>
                  </a:lnTo>
                  <a:lnTo>
                    <a:pt x="79222" y="277863"/>
                  </a:lnTo>
                  <a:lnTo>
                    <a:pt x="56845" y="401447"/>
                  </a:lnTo>
                  <a:lnTo>
                    <a:pt x="156260" y="301078"/>
                  </a:lnTo>
                  <a:lnTo>
                    <a:pt x="173672" y="303110"/>
                  </a:lnTo>
                  <a:lnTo>
                    <a:pt x="219824" y="297700"/>
                  </a:lnTo>
                  <a:lnTo>
                    <a:pt x="261315" y="282435"/>
                  </a:lnTo>
                  <a:lnTo>
                    <a:pt x="296468" y="258749"/>
                  </a:lnTo>
                  <a:lnTo>
                    <a:pt x="323634" y="228092"/>
                  </a:lnTo>
                  <a:lnTo>
                    <a:pt x="341147" y="191897"/>
                  </a:lnTo>
                  <a:lnTo>
                    <a:pt x="347357" y="151612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8378" y="1058710"/>
              <a:ext cx="228702" cy="1530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620939" y="1332115"/>
              <a:ext cx="100330" cy="41910"/>
            </a:xfrm>
            <a:custGeom>
              <a:avLst/>
              <a:gdLst/>
              <a:ahLst/>
              <a:cxnLst/>
              <a:rect l="l" t="t" r="r" b="b"/>
              <a:pathLst>
                <a:path w="100329" h="41909">
                  <a:moveTo>
                    <a:pt x="0" y="41325"/>
                  </a:moveTo>
                  <a:lnTo>
                    <a:pt x="25349" y="0"/>
                  </a:lnTo>
                  <a:lnTo>
                    <a:pt x="42458" y="4298"/>
                  </a:lnTo>
                  <a:lnTo>
                    <a:pt x="67468" y="5683"/>
                  </a:lnTo>
                  <a:lnTo>
                    <a:pt x="98199" y="5683"/>
                  </a:lnTo>
                  <a:lnTo>
                    <a:pt x="83506" y="10312"/>
                  </a:lnTo>
                  <a:lnTo>
                    <a:pt x="29476" y="10312"/>
                  </a:lnTo>
                  <a:lnTo>
                    <a:pt x="0" y="41325"/>
                  </a:lnTo>
                  <a:close/>
                </a:path>
                <a:path w="100329" h="41909">
                  <a:moveTo>
                    <a:pt x="98199" y="5683"/>
                  </a:moveTo>
                  <a:lnTo>
                    <a:pt x="67468" y="5683"/>
                  </a:lnTo>
                  <a:lnTo>
                    <a:pt x="90050" y="5514"/>
                  </a:lnTo>
                  <a:lnTo>
                    <a:pt x="99872" y="5156"/>
                  </a:lnTo>
                  <a:lnTo>
                    <a:pt x="98199" y="5683"/>
                  </a:lnTo>
                  <a:close/>
                </a:path>
                <a:path w="100329" h="41909">
                  <a:moveTo>
                    <a:pt x="58664" y="11991"/>
                  </a:moveTo>
                  <a:lnTo>
                    <a:pt x="38222" y="11103"/>
                  </a:lnTo>
                  <a:lnTo>
                    <a:pt x="29476" y="10312"/>
                  </a:lnTo>
                  <a:lnTo>
                    <a:pt x="83506" y="10312"/>
                  </a:lnTo>
                  <a:lnTo>
                    <a:pt x="82111" y="10751"/>
                  </a:lnTo>
                  <a:lnTo>
                    <a:pt x="58664" y="11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8926" y="1108178"/>
              <a:ext cx="275664" cy="1661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79004" y="1752206"/>
              <a:ext cx="5289550" cy="896619"/>
            </a:xfrm>
            <a:custGeom>
              <a:avLst/>
              <a:gdLst/>
              <a:ahLst/>
              <a:cxnLst/>
              <a:rect l="l" t="t" r="r" b="b"/>
              <a:pathLst>
                <a:path w="5289550" h="896619">
                  <a:moveTo>
                    <a:pt x="5242864" y="497624"/>
                  </a:moveTo>
                  <a:lnTo>
                    <a:pt x="0" y="497624"/>
                  </a:lnTo>
                </a:path>
                <a:path w="5289550" h="896619">
                  <a:moveTo>
                    <a:pt x="522731" y="0"/>
                  </a:moveTo>
                  <a:lnTo>
                    <a:pt x="0" y="0"/>
                  </a:lnTo>
                </a:path>
                <a:path w="5289550" h="896619">
                  <a:moveTo>
                    <a:pt x="5247779" y="103581"/>
                  </a:moveTo>
                  <a:lnTo>
                    <a:pt x="4707775" y="103581"/>
                  </a:lnTo>
                  <a:lnTo>
                    <a:pt x="4690908" y="105267"/>
                  </a:lnTo>
                  <a:lnTo>
                    <a:pt x="4653800" y="117074"/>
                  </a:lnTo>
                  <a:lnTo>
                    <a:pt x="4616692" y="149122"/>
                  </a:lnTo>
                  <a:lnTo>
                    <a:pt x="4599825" y="211531"/>
                  </a:lnTo>
                  <a:lnTo>
                    <a:pt x="4599825" y="788187"/>
                  </a:lnTo>
                  <a:lnTo>
                    <a:pt x="4601512" y="805062"/>
                  </a:lnTo>
                  <a:lnTo>
                    <a:pt x="4613319" y="842187"/>
                  </a:lnTo>
                  <a:lnTo>
                    <a:pt x="4645367" y="879313"/>
                  </a:lnTo>
                  <a:lnTo>
                    <a:pt x="4707775" y="896188"/>
                  </a:lnTo>
                  <a:lnTo>
                    <a:pt x="5289295" y="896188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883325" y="1719008"/>
              <a:ext cx="1682750" cy="273050"/>
            </a:xfrm>
            <a:custGeom>
              <a:avLst/>
              <a:gdLst/>
              <a:ahLst/>
              <a:cxnLst/>
              <a:rect l="l" t="t" r="r" b="b"/>
              <a:pathLst>
                <a:path w="1682750" h="273050">
                  <a:moveTo>
                    <a:pt x="1574355" y="0"/>
                  </a:moveTo>
                  <a:lnTo>
                    <a:pt x="107950" y="0"/>
                  </a:ln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49"/>
                  </a:lnTo>
                  <a:lnTo>
                    <a:pt x="0" y="164566"/>
                  </a:lnTo>
                  <a:lnTo>
                    <a:pt x="1686" y="181439"/>
                  </a:lnTo>
                  <a:lnTo>
                    <a:pt x="13493" y="218560"/>
                  </a:lnTo>
                  <a:lnTo>
                    <a:pt x="45541" y="255681"/>
                  </a:lnTo>
                  <a:lnTo>
                    <a:pt x="107950" y="272554"/>
                  </a:lnTo>
                  <a:lnTo>
                    <a:pt x="1574355" y="272554"/>
                  </a:lnTo>
                  <a:lnTo>
                    <a:pt x="1591230" y="270867"/>
                  </a:lnTo>
                  <a:lnTo>
                    <a:pt x="1628355" y="259056"/>
                  </a:lnTo>
                  <a:lnTo>
                    <a:pt x="1665481" y="226997"/>
                  </a:lnTo>
                  <a:lnTo>
                    <a:pt x="1682356" y="164566"/>
                  </a:lnTo>
                  <a:lnTo>
                    <a:pt x="1682356" y="107949"/>
                  </a:lnTo>
                  <a:lnTo>
                    <a:pt x="1680668" y="91082"/>
                  </a:lnTo>
                  <a:lnTo>
                    <a:pt x="1668856" y="53974"/>
                  </a:lnTo>
                  <a:lnTo>
                    <a:pt x="1636793" y="16867"/>
                  </a:lnTo>
                  <a:lnTo>
                    <a:pt x="1574355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883325" y="1719008"/>
              <a:ext cx="1682750" cy="273050"/>
            </a:xfrm>
            <a:custGeom>
              <a:avLst/>
              <a:gdLst/>
              <a:ahLst/>
              <a:cxnLst/>
              <a:rect l="l" t="t" r="r" b="b"/>
              <a:pathLst>
                <a:path w="1682750" h="273050">
                  <a:moveTo>
                    <a:pt x="107950" y="0"/>
                  </a:move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49"/>
                  </a:lnTo>
                  <a:lnTo>
                    <a:pt x="0" y="164566"/>
                  </a:lnTo>
                  <a:lnTo>
                    <a:pt x="1686" y="181439"/>
                  </a:lnTo>
                  <a:lnTo>
                    <a:pt x="13493" y="218560"/>
                  </a:lnTo>
                  <a:lnTo>
                    <a:pt x="45541" y="255681"/>
                  </a:lnTo>
                  <a:lnTo>
                    <a:pt x="107950" y="272554"/>
                  </a:lnTo>
                  <a:lnTo>
                    <a:pt x="1574355" y="272554"/>
                  </a:lnTo>
                  <a:lnTo>
                    <a:pt x="1591230" y="270867"/>
                  </a:lnTo>
                  <a:lnTo>
                    <a:pt x="1628355" y="259056"/>
                  </a:lnTo>
                  <a:lnTo>
                    <a:pt x="1665481" y="226997"/>
                  </a:lnTo>
                  <a:lnTo>
                    <a:pt x="1682356" y="164566"/>
                  </a:lnTo>
                  <a:lnTo>
                    <a:pt x="1682356" y="107949"/>
                  </a:lnTo>
                  <a:lnTo>
                    <a:pt x="1680668" y="91082"/>
                  </a:lnTo>
                  <a:lnTo>
                    <a:pt x="1668856" y="53974"/>
                  </a:lnTo>
                  <a:lnTo>
                    <a:pt x="1636793" y="16867"/>
                  </a:lnTo>
                  <a:lnTo>
                    <a:pt x="1574355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934259" y="1781544"/>
            <a:ext cx="13982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formal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informal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76975" y="2504478"/>
            <a:ext cx="1695450" cy="285750"/>
            <a:chOff x="5876975" y="2504478"/>
            <a:chExt cx="1695450" cy="285750"/>
          </a:xfrm>
        </p:grpSpPr>
        <p:sp>
          <p:nvSpPr>
            <p:cNvPr id="21" name="object 21"/>
            <p:cNvSpPr/>
            <p:nvPr/>
          </p:nvSpPr>
          <p:spPr>
            <a:xfrm>
              <a:off x="5883325" y="2510828"/>
              <a:ext cx="1682750" cy="273050"/>
            </a:xfrm>
            <a:custGeom>
              <a:avLst/>
              <a:gdLst/>
              <a:ahLst/>
              <a:cxnLst/>
              <a:rect l="l" t="t" r="r" b="b"/>
              <a:pathLst>
                <a:path w="1682750" h="273050">
                  <a:moveTo>
                    <a:pt x="1574355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64553"/>
                  </a:lnTo>
                  <a:lnTo>
                    <a:pt x="1686" y="181429"/>
                  </a:lnTo>
                  <a:lnTo>
                    <a:pt x="13493" y="218554"/>
                  </a:lnTo>
                  <a:lnTo>
                    <a:pt x="45541" y="255679"/>
                  </a:lnTo>
                  <a:lnTo>
                    <a:pt x="107950" y="272554"/>
                  </a:lnTo>
                  <a:lnTo>
                    <a:pt x="1574355" y="272554"/>
                  </a:lnTo>
                  <a:lnTo>
                    <a:pt x="1591230" y="270867"/>
                  </a:lnTo>
                  <a:lnTo>
                    <a:pt x="1628355" y="259054"/>
                  </a:lnTo>
                  <a:lnTo>
                    <a:pt x="1665481" y="226991"/>
                  </a:lnTo>
                  <a:lnTo>
                    <a:pt x="1682356" y="164553"/>
                  </a:lnTo>
                  <a:lnTo>
                    <a:pt x="1682356" y="108000"/>
                  </a:lnTo>
                  <a:lnTo>
                    <a:pt x="1680668" y="91125"/>
                  </a:lnTo>
                  <a:lnTo>
                    <a:pt x="1668856" y="54000"/>
                  </a:lnTo>
                  <a:lnTo>
                    <a:pt x="1636793" y="16875"/>
                  </a:lnTo>
                  <a:lnTo>
                    <a:pt x="1574355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883325" y="2510828"/>
              <a:ext cx="1682750" cy="273050"/>
            </a:xfrm>
            <a:custGeom>
              <a:avLst/>
              <a:gdLst/>
              <a:ahLst/>
              <a:cxnLst/>
              <a:rect l="l" t="t" r="r" b="b"/>
              <a:pathLst>
                <a:path w="1682750" h="273050">
                  <a:moveTo>
                    <a:pt x="107950" y="0"/>
                  </a:move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64553"/>
                  </a:lnTo>
                  <a:lnTo>
                    <a:pt x="1686" y="181429"/>
                  </a:lnTo>
                  <a:lnTo>
                    <a:pt x="13493" y="218554"/>
                  </a:lnTo>
                  <a:lnTo>
                    <a:pt x="45541" y="255679"/>
                  </a:lnTo>
                  <a:lnTo>
                    <a:pt x="107950" y="272554"/>
                  </a:lnTo>
                  <a:lnTo>
                    <a:pt x="1574355" y="272554"/>
                  </a:lnTo>
                  <a:lnTo>
                    <a:pt x="1591230" y="270867"/>
                  </a:lnTo>
                  <a:lnTo>
                    <a:pt x="1628355" y="259054"/>
                  </a:lnTo>
                  <a:lnTo>
                    <a:pt x="1665481" y="226991"/>
                  </a:lnTo>
                  <a:lnTo>
                    <a:pt x="1682356" y="164553"/>
                  </a:lnTo>
                  <a:lnTo>
                    <a:pt x="1682356" y="108000"/>
                  </a:lnTo>
                  <a:lnTo>
                    <a:pt x="1680668" y="91125"/>
                  </a:lnTo>
                  <a:lnTo>
                    <a:pt x="1668856" y="54000"/>
                  </a:lnTo>
                  <a:lnTo>
                    <a:pt x="1636793" y="16875"/>
                  </a:lnTo>
                  <a:lnTo>
                    <a:pt x="1574355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934259" y="2573374"/>
            <a:ext cx="10223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Dirección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76975" y="2108593"/>
            <a:ext cx="1695450" cy="285750"/>
            <a:chOff x="5876975" y="2108593"/>
            <a:chExt cx="1695450" cy="285750"/>
          </a:xfrm>
        </p:grpSpPr>
        <p:sp>
          <p:nvSpPr>
            <p:cNvPr id="25" name="object 25"/>
            <p:cNvSpPr/>
            <p:nvPr/>
          </p:nvSpPr>
          <p:spPr>
            <a:xfrm>
              <a:off x="5883325" y="2114943"/>
              <a:ext cx="1682750" cy="273050"/>
            </a:xfrm>
            <a:custGeom>
              <a:avLst/>
              <a:gdLst/>
              <a:ahLst/>
              <a:cxnLst/>
              <a:rect l="l" t="t" r="r" b="b"/>
              <a:pathLst>
                <a:path w="1682750" h="273050">
                  <a:moveTo>
                    <a:pt x="1574355" y="0"/>
                  </a:moveTo>
                  <a:lnTo>
                    <a:pt x="107950" y="0"/>
                  </a:ln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64553"/>
                  </a:lnTo>
                  <a:lnTo>
                    <a:pt x="1686" y="181421"/>
                  </a:lnTo>
                  <a:lnTo>
                    <a:pt x="13493" y="218528"/>
                  </a:lnTo>
                  <a:lnTo>
                    <a:pt x="45541" y="255636"/>
                  </a:lnTo>
                  <a:lnTo>
                    <a:pt x="107950" y="272503"/>
                  </a:lnTo>
                  <a:lnTo>
                    <a:pt x="1574355" y="272503"/>
                  </a:lnTo>
                  <a:lnTo>
                    <a:pt x="1591230" y="270817"/>
                  </a:lnTo>
                  <a:lnTo>
                    <a:pt x="1628355" y="259010"/>
                  </a:lnTo>
                  <a:lnTo>
                    <a:pt x="1665481" y="226962"/>
                  </a:lnTo>
                  <a:lnTo>
                    <a:pt x="1682356" y="164553"/>
                  </a:lnTo>
                  <a:lnTo>
                    <a:pt x="1682356" y="107950"/>
                  </a:lnTo>
                  <a:lnTo>
                    <a:pt x="1680668" y="91082"/>
                  </a:lnTo>
                  <a:lnTo>
                    <a:pt x="1668856" y="53975"/>
                  </a:lnTo>
                  <a:lnTo>
                    <a:pt x="1636793" y="16867"/>
                  </a:lnTo>
                  <a:lnTo>
                    <a:pt x="1574355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883325" y="2114943"/>
              <a:ext cx="1682750" cy="273050"/>
            </a:xfrm>
            <a:custGeom>
              <a:avLst/>
              <a:gdLst/>
              <a:ahLst/>
              <a:cxnLst/>
              <a:rect l="l" t="t" r="r" b="b"/>
              <a:pathLst>
                <a:path w="1682750" h="273050">
                  <a:moveTo>
                    <a:pt x="107950" y="0"/>
                  </a:move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64553"/>
                  </a:lnTo>
                  <a:lnTo>
                    <a:pt x="1686" y="181421"/>
                  </a:lnTo>
                  <a:lnTo>
                    <a:pt x="13493" y="218528"/>
                  </a:lnTo>
                  <a:lnTo>
                    <a:pt x="45541" y="255636"/>
                  </a:lnTo>
                  <a:lnTo>
                    <a:pt x="107950" y="272503"/>
                  </a:lnTo>
                  <a:lnTo>
                    <a:pt x="1574355" y="272503"/>
                  </a:lnTo>
                  <a:lnTo>
                    <a:pt x="1591230" y="270817"/>
                  </a:lnTo>
                  <a:lnTo>
                    <a:pt x="1628355" y="259010"/>
                  </a:lnTo>
                  <a:lnTo>
                    <a:pt x="1665481" y="226962"/>
                  </a:lnTo>
                  <a:lnTo>
                    <a:pt x="1682356" y="164553"/>
                  </a:lnTo>
                  <a:lnTo>
                    <a:pt x="1682356" y="107950"/>
                  </a:lnTo>
                  <a:lnTo>
                    <a:pt x="1680668" y="91082"/>
                  </a:lnTo>
                  <a:lnTo>
                    <a:pt x="1668856" y="53975"/>
                  </a:lnTo>
                  <a:lnTo>
                    <a:pt x="1636793" y="16867"/>
                  </a:lnTo>
                  <a:lnTo>
                    <a:pt x="1574355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934259" y="2177459"/>
            <a:ext cx="110109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 jerárquica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95361" y="1576044"/>
            <a:ext cx="1345565" cy="361950"/>
          </a:xfrm>
          <a:custGeom>
            <a:avLst/>
            <a:gdLst/>
            <a:ahLst/>
            <a:cxnLst/>
            <a:rect l="l" t="t" r="r" b="b"/>
            <a:pathLst>
              <a:path w="1345564" h="361950">
                <a:moveTo>
                  <a:pt x="1237208" y="361746"/>
                </a:moveTo>
                <a:lnTo>
                  <a:pt x="107950" y="361746"/>
                </a:lnTo>
                <a:lnTo>
                  <a:pt x="45541" y="344871"/>
                </a:lnTo>
                <a:lnTo>
                  <a:pt x="13493" y="307746"/>
                </a:lnTo>
                <a:lnTo>
                  <a:pt x="1686" y="270621"/>
                </a:lnTo>
                <a:lnTo>
                  <a:pt x="0" y="253746"/>
                </a:lnTo>
                <a:lnTo>
                  <a:pt x="0" y="108000"/>
                </a:lnTo>
                <a:lnTo>
                  <a:pt x="16867" y="45562"/>
                </a:lnTo>
                <a:lnTo>
                  <a:pt x="53975" y="13500"/>
                </a:lnTo>
                <a:lnTo>
                  <a:pt x="91082" y="1687"/>
                </a:lnTo>
                <a:lnTo>
                  <a:pt x="107950" y="0"/>
                </a:lnTo>
                <a:lnTo>
                  <a:pt x="1237208" y="0"/>
                </a:lnTo>
                <a:lnTo>
                  <a:pt x="1299646" y="16875"/>
                </a:lnTo>
                <a:lnTo>
                  <a:pt x="1331709" y="54000"/>
                </a:lnTo>
                <a:lnTo>
                  <a:pt x="1343521" y="91125"/>
                </a:lnTo>
                <a:lnTo>
                  <a:pt x="1345209" y="108000"/>
                </a:lnTo>
                <a:lnTo>
                  <a:pt x="1345209" y="253746"/>
                </a:lnTo>
                <a:lnTo>
                  <a:pt x="1328334" y="316183"/>
                </a:lnTo>
                <a:lnTo>
                  <a:pt x="1291209" y="348246"/>
                </a:lnTo>
                <a:lnTo>
                  <a:pt x="1254083" y="360059"/>
                </a:lnTo>
                <a:lnTo>
                  <a:pt x="1237208" y="361746"/>
                </a:lnTo>
                <a:close/>
              </a:path>
            </a:pathLst>
          </a:custGeom>
          <a:solidFill>
            <a:srgbClr val="20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672574" y="1622662"/>
            <a:ext cx="79438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161290">
              <a:lnSpc>
                <a:spcPts val="900"/>
              </a:lnSpc>
              <a:spcBef>
                <a:spcPts val="180"/>
              </a:spcBef>
            </a:pP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área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FFFFFF"/>
                </a:solidFill>
                <a:latin typeface="Calibri"/>
                <a:cs typeface="Calibri"/>
              </a:rPr>
              <a:t>recursos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humanos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95361" y="2073719"/>
            <a:ext cx="1345565" cy="361950"/>
          </a:xfrm>
          <a:custGeom>
            <a:avLst/>
            <a:gdLst/>
            <a:ahLst/>
            <a:cxnLst/>
            <a:rect l="l" t="t" r="r" b="b"/>
            <a:pathLst>
              <a:path w="1345564" h="361950">
                <a:moveTo>
                  <a:pt x="1237208" y="361708"/>
                </a:moveTo>
                <a:lnTo>
                  <a:pt x="107950" y="361708"/>
                </a:lnTo>
                <a:lnTo>
                  <a:pt x="45541" y="344841"/>
                </a:lnTo>
                <a:lnTo>
                  <a:pt x="13493" y="307733"/>
                </a:lnTo>
                <a:lnTo>
                  <a:pt x="1686" y="270625"/>
                </a:lnTo>
                <a:lnTo>
                  <a:pt x="0" y="253758"/>
                </a:lnTo>
                <a:lnTo>
                  <a:pt x="0" y="107950"/>
                </a:lnTo>
                <a:lnTo>
                  <a:pt x="16867" y="45541"/>
                </a:lnTo>
                <a:lnTo>
                  <a:pt x="53975" y="13493"/>
                </a:lnTo>
                <a:lnTo>
                  <a:pt x="91082" y="1686"/>
                </a:lnTo>
                <a:lnTo>
                  <a:pt x="107950" y="0"/>
                </a:lnTo>
                <a:lnTo>
                  <a:pt x="1237208" y="0"/>
                </a:lnTo>
                <a:lnTo>
                  <a:pt x="1299646" y="16867"/>
                </a:lnTo>
                <a:lnTo>
                  <a:pt x="1331709" y="53975"/>
                </a:lnTo>
                <a:lnTo>
                  <a:pt x="1343521" y="91082"/>
                </a:lnTo>
                <a:lnTo>
                  <a:pt x="1345209" y="107950"/>
                </a:lnTo>
                <a:lnTo>
                  <a:pt x="1345209" y="253758"/>
                </a:lnTo>
                <a:lnTo>
                  <a:pt x="1328334" y="316167"/>
                </a:lnTo>
                <a:lnTo>
                  <a:pt x="1291209" y="348214"/>
                </a:lnTo>
                <a:lnTo>
                  <a:pt x="1254083" y="360021"/>
                </a:lnTo>
                <a:lnTo>
                  <a:pt x="1237208" y="361708"/>
                </a:lnTo>
                <a:close/>
              </a:path>
            </a:pathLst>
          </a:custGeom>
          <a:solidFill>
            <a:srgbClr val="20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672626" y="2120320"/>
            <a:ext cx="79438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8255">
              <a:lnSpc>
                <a:spcPts val="900"/>
              </a:lnSpc>
              <a:spcBef>
                <a:spcPts val="180"/>
              </a:spcBef>
            </a:pP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Departamento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800" spc="-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FFFFFF"/>
                </a:solidFill>
                <a:latin typeface="Calibri"/>
                <a:cs typeface="Calibri"/>
              </a:rPr>
              <a:t>recursos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humanos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64077" y="2107996"/>
            <a:ext cx="1928495" cy="284480"/>
          </a:xfrm>
          <a:custGeom>
            <a:avLst/>
            <a:gdLst/>
            <a:ahLst/>
            <a:cxnLst/>
            <a:rect l="l" t="t" r="r" b="b"/>
            <a:pathLst>
              <a:path w="1928495" h="284480">
                <a:moveTo>
                  <a:pt x="1820164" y="284365"/>
                </a:moveTo>
                <a:lnTo>
                  <a:pt x="108000" y="284365"/>
                </a:lnTo>
                <a:lnTo>
                  <a:pt x="45562" y="267498"/>
                </a:lnTo>
                <a:lnTo>
                  <a:pt x="13500" y="230390"/>
                </a:lnTo>
                <a:lnTo>
                  <a:pt x="1687" y="193282"/>
                </a:lnTo>
                <a:lnTo>
                  <a:pt x="0" y="176415"/>
                </a:lnTo>
                <a:lnTo>
                  <a:pt x="0" y="107949"/>
                </a:lnTo>
                <a:lnTo>
                  <a:pt x="16875" y="45541"/>
                </a:lnTo>
                <a:lnTo>
                  <a:pt x="54000" y="13493"/>
                </a:lnTo>
                <a:lnTo>
                  <a:pt x="91125" y="1686"/>
                </a:lnTo>
                <a:lnTo>
                  <a:pt x="108000" y="0"/>
                </a:lnTo>
                <a:lnTo>
                  <a:pt x="1820164" y="0"/>
                </a:lnTo>
                <a:lnTo>
                  <a:pt x="1882572" y="16867"/>
                </a:lnTo>
                <a:lnTo>
                  <a:pt x="1914620" y="53974"/>
                </a:lnTo>
                <a:lnTo>
                  <a:pt x="1926427" y="91082"/>
                </a:lnTo>
                <a:lnTo>
                  <a:pt x="1928114" y="107949"/>
                </a:lnTo>
                <a:lnTo>
                  <a:pt x="1928114" y="176415"/>
                </a:lnTo>
                <a:lnTo>
                  <a:pt x="1911246" y="238824"/>
                </a:lnTo>
                <a:lnTo>
                  <a:pt x="1874139" y="270871"/>
                </a:lnTo>
                <a:lnTo>
                  <a:pt x="1837031" y="282678"/>
                </a:lnTo>
                <a:lnTo>
                  <a:pt x="1820164" y="284365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523378" y="2177457"/>
            <a:ext cx="11271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Concepto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 organización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73492" y="1739849"/>
            <a:ext cx="4319270" cy="7710805"/>
            <a:chOff x="1073492" y="1739849"/>
            <a:chExt cx="4319270" cy="7710805"/>
          </a:xfrm>
        </p:grpSpPr>
        <p:sp>
          <p:nvSpPr>
            <p:cNvPr id="35" name="object 35"/>
            <p:cNvSpPr/>
            <p:nvPr/>
          </p:nvSpPr>
          <p:spPr>
            <a:xfrm>
              <a:off x="1079842" y="1746199"/>
              <a:ext cx="2519680" cy="7698105"/>
            </a:xfrm>
            <a:custGeom>
              <a:avLst/>
              <a:gdLst/>
              <a:ahLst/>
              <a:cxnLst/>
              <a:rect l="l" t="t" r="r" b="b"/>
              <a:pathLst>
                <a:path w="2519679" h="7698105">
                  <a:moveTo>
                    <a:pt x="5511" y="0"/>
                  </a:moveTo>
                  <a:lnTo>
                    <a:pt x="5511" y="7697685"/>
                  </a:lnTo>
                </a:path>
                <a:path w="2519679" h="7698105">
                  <a:moveTo>
                    <a:pt x="2519464" y="1533677"/>
                  </a:moveTo>
                  <a:lnTo>
                    <a:pt x="2045550" y="1533677"/>
                  </a:lnTo>
                </a:path>
                <a:path w="2519679" h="7698105">
                  <a:moveTo>
                    <a:pt x="2519464" y="1929561"/>
                  </a:moveTo>
                  <a:lnTo>
                    <a:pt x="2045550" y="1929561"/>
                  </a:lnTo>
                </a:path>
                <a:path w="2519679" h="7698105">
                  <a:moveTo>
                    <a:pt x="2043417" y="2116683"/>
                  </a:moveTo>
                  <a:lnTo>
                    <a:pt x="0" y="2116683"/>
                  </a:lnTo>
                </a:path>
                <a:path w="2519679" h="7698105">
                  <a:moveTo>
                    <a:pt x="2519464" y="2716110"/>
                  </a:moveTo>
                  <a:lnTo>
                    <a:pt x="2045550" y="2716110"/>
                  </a:lnTo>
                </a:path>
                <a:path w="2519679" h="7698105">
                  <a:moveTo>
                    <a:pt x="2519464" y="2325484"/>
                  </a:moveTo>
                  <a:lnTo>
                    <a:pt x="2045550" y="2325484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464077" y="3132392"/>
              <a:ext cx="1928495" cy="1472565"/>
            </a:xfrm>
            <a:custGeom>
              <a:avLst/>
              <a:gdLst/>
              <a:ahLst/>
              <a:cxnLst/>
              <a:rect l="l" t="t" r="r" b="b"/>
              <a:pathLst>
                <a:path w="1928495" h="1472564">
                  <a:moveTo>
                    <a:pt x="1928114" y="1295692"/>
                  </a:moveTo>
                  <a:lnTo>
                    <a:pt x="1926424" y="1278826"/>
                  </a:lnTo>
                  <a:lnTo>
                    <a:pt x="1914613" y="1241717"/>
                  </a:lnTo>
                  <a:lnTo>
                    <a:pt x="1882571" y="1204620"/>
                  </a:lnTo>
                  <a:lnTo>
                    <a:pt x="1820164" y="1187742"/>
                  </a:lnTo>
                  <a:lnTo>
                    <a:pt x="108000" y="1187742"/>
                  </a:lnTo>
                  <a:lnTo>
                    <a:pt x="91122" y="1189431"/>
                  </a:lnTo>
                  <a:lnTo>
                    <a:pt x="54000" y="1201242"/>
                  </a:lnTo>
                  <a:lnTo>
                    <a:pt x="16865" y="1233284"/>
                  </a:lnTo>
                  <a:lnTo>
                    <a:pt x="0" y="1295692"/>
                  </a:lnTo>
                  <a:lnTo>
                    <a:pt x="0" y="1364107"/>
                  </a:lnTo>
                  <a:lnTo>
                    <a:pt x="1676" y="1380985"/>
                  </a:lnTo>
                  <a:lnTo>
                    <a:pt x="13500" y="1418107"/>
                  </a:lnTo>
                  <a:lnTo>
                    <a:pt x="45554" y="1455242"/>
                  </a:lnTo>
                  <a:lnTo>
                    <a:pt x="108000" y="1472107"/>
                  </a:lnTo>
                  <a:lnTo>
                    <a:pt x="1820164" y="1472107"/>
                  </a:lnTo>
                  <a:lnTo>
                    <a:pt x="1837029" y="1470431"/>
                  </a:lnTo>
                  <a:lnTo>
                    <a:pt x="1874139" y="1458607"/>
                  </a:lnTo>
                  <a:lnTo>
                    <a:pt x="1911235" y="1426552"/>
                  </a:lnTo>
                  <a:lnTo>
                    <a:pt x="1928114" y="1364107"/>
                  </a:lnTo>
                  <a:lnTo>
                    <a:pt x="1928114" y="1295692"/>
                  </a:lnTo>
                  <a:close/>
                </a:path>
                <a:path w="1928495" h="1472564">
                  <a:moveTo>
                    <a:pt x="1928114" y="899756"/>
                  </a:moveTo>
                  <a:lnTo>
                    <a:pt x="1926424" y="882891"/>
                  </a:lnTo>
                  <a:lnTo>
                    <a:pt x="1914613" y="845781"/>
                  </a:lnTo>
                  <a:lnTo>
                    <a:pt x="1882571" y="808685"/>
                  </a:lnTo>
                  <a:lnTo>
                    <a:pt x="1820164" y="791806"/>
                  </a:lnTo>
                  <a:lnTo>
                    <a:pt x="108000" y="791806"/>
                  </a:lnTo>
                  <a:lnTo>
                    <a:pt x="91122" y="793496"/>
                  </a:lnTo>
                  <a:lnTo>
                    <a:pt x="54000" y="805307"/>
                  </a:lnTo>
                  <a:lnTo>
                    <a:pt x="16865" y="837349"/>
                  </a:lnTo>
                  <a:lnTo>
                    <a:pt x="0" y="899756"/>
                  </a:lnTo>
                  <a:lnTo>
                    <a:pt x="0" y="968222"/>
                  </a:lnTo>
                  <a:lnTo>
                    <a:pt x="1676" y="985100"/>
                  </a:lnTo>
                  <a:lnTo>
                    <a:pt x="13500" y="1022197"/>
                  </a:lnTo>
                  <a:lnTo>
                    <a:pt x="45554" y="1059307"/>
                  </a:lnTo>
                  <a:lnTo>
                    <a:pt x="108000" y="1076172"/>
                  </a:lnTo>
                  <a:lnTo>
                    <a:pt x="1820164" y="1076172"/>
                  </a:lnTo>
                  <a:lnTo>
                    <a:pt x="1837029" y="1074496"/>
                  </a:lnTo>
                  <a:lnTo>
                    <a:pt x="1874139" y="1062685"/>
                  </a:lnTo>
                  <a:lnTo>
                    <a:pt x="1911235" y="1030630"/>
                  </a:lnTo>
                  <a:lnTo>
                    <a:pt x="1928114" y="968222"/>
                  </a:lnTo>
                  <a:lnTo>
                    <a:pt x="1928114" y="899756"/>
                  </a:lnTo>
                  <a:close/>
                </a:path>
                <a:path w="1928495" h="1472564">
                  <a:moveTo>
                    <a:pt x="1928114" y="503872"/>
                  </a:moveTo>
                  <a:lnTo>
                    <a:pt x="1926424" y="487006"/>
                  </a:lnTo>
                  <a:lnTo>
                    <a:pt x="1914613" y="449872"/>
                  </a:lnTo>
                  <a:lnTo>
                    <a:pt x="1882571" y="412750"/>
                  </a:lnTo>
                  <a:lnTo>
                    <a:pt x="1820164" y="395871"/>
                  </a:lnTo>
                  <a:lnTo>
                    <a:pt x="108000" y="395871"/>
                  </a:lnTo>
                  <a:lnTo>
                    <a:pt x="91122" y="397560"/>
                  </a:lnTo>
                  <a:lnTo>
                    <a:pt x="54000" y="409371"/>
                  </a:lnTo>
                  <a:lnTo>
                    <a:pt x="16865" y="441439"/>
                  </a:lnTo>
                  <a:lnTo>
                    <a:pt x="0" y="503872"/>
                  </a:lnTo>
                  <a:lnTo>
                    <a:pt x="0" y="572287"/>
                  </a:lnTo>
                  <a:lnTo>
                    <a:pt x="1676" y="589165"/>
                  </a:lnTo>
                  <a:lnTo>
                    <a:pt x="13500" y="626287"/>
                  </a:lnTo>
                  <a:lnTo>
                    <a:pt x="45554" y="663422"/>
                  </a:lnTo>
                  <a:lnTo>
                    <a:pt x="108000" y="680288"/>
                  </a:lnTo>
                  <a:lnTo>
                    <a:pt x="1820164" y="680288"/>
                  </a:lnTo>
                  <a:lnTo>
                    <a:pt x="1837029" y="678611"/>
                  </a:lnTo>
                  <a:lnTo>
                    <a:pt x="1874139" y="666788"/>
                  </a:lnTo>
                  <a:lnTo>
                    <a:pt x="1911235" y="634733"/>
                  </a:lnTo>
                  <a:lnTo>
                    <a:pt x="1928114" y="572287"/>
                  </a:lnTo>
                  <a:lnTo>
                    <a:pt x="1928114" y="503872"/>
                  </a:lnTo>
                  <a:close/>
                </a:path>
                <a:path w="1928495" h="1472564">
                  <a:moveTo>
                    <a:pt x="1928114" y="107950"/>
                  </a:moveTo>
                  <a:lnTo>
                    <a:pt x="1926424" y="91084"/>
                  </a:lnTo>
                  <a:lnTo>
                    <a:pt x="1914613" y="53975"/>
                  </a:lnTo>
                  <a:lnTo>
                    <a:pt x="1882571" y="16878"/>
                  </a:lnTo>
                  <a:lnTo>
                    <a:pt x="1820164" y="0"/>
                  </a:lnTo>
                  <a:lnTo>
                    <a:pt x="108000" y="0"/>
                  </a:lnTo>
                  <a:lnTo>
                    <a:pt x="91122" y="1689"/>
                  </a:lnTo>
                  <a:lnTo>
                    <a:pt x="54000" y="13500"/>
                  </a:lnTo>
                  <a:lnTo>
                    <a:pt x="16865" y="45542"/>
                  </a:lnTo>
                  <a:lnTo>
                    <a:pt x="0" y="107950"/>
                  </a:lnTo>
                  <a:lnTo>
                    <a:pt x="0" y="176352"/>
                  </a:lnTo>
                  <a:lnTo>
                    <a:pt x="1676" y="193230"/>
                  </a:lnTo>
                  <a:lnTo>
                    <a:pt x="13500" y="230352"/>
                  </a:lnTo>
                  <a:lnTo>
                    <a:pt x="45554" y="267487"/>
                  </a:lnTo>
                  <a:lnTo>
                    <a:pt x="108000" y="284353"/>
                  </a:lnTo>
                  <a:lnTo>
                    <a:pt x="1820164" y="284353"/>
                  </a:lnTo>
                  <a:lnTo>
                    <a:pt x="1837029" y="282676"/>
                  </a:lnTo>
                  <a:lnTo>
                    <a:pt x="1874139" y="270852"/>
                  </a:lnTo>
                  <a:lnTo>
                    <a:pt x="1911235" y="238798"/>
                  </a:lnTo>
                  <a:lnTo>
                    <a:pt x="1928114" y="176352"/>
                  </a:lnTo>
                  <a:lnTo>
                    <a:pt x="1928114" y="107950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125787" y="2872537"/>
              <a:ext cx="689610" cy="1981200"/>
            </a:xfrm>
            <a:custGeom>
              <a:avLst/>
              <a:gdLst/>
              <a:ahLst/>
              <a:cxnLst/>
              <a:rect l="l" t="t" r="r" b="b"/>
              <a:pathLst>
                <a:path w="689610" h="1981200">
                  <a:moveTo>
                    <a:pt x="647953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72703"/>
                  </a:lnTo>
                  <a:lnTo>
                    <a:pt x="1686" y="1889579"/>
                  </a:lnTo>
                  <a:lnTo>
                    <a:pt x="13493" y="1926704"/>
                  </a:lnTo>
                  <a:lnTo>
                    <a:pt x="45541" y="1963829"/>
                  </a:lnTo>
                  <a:lnTo>
                    <a:pt x="107950" y="1980704"/>
                  </a:lnTo>
                  <a:lnTo>
                    <a:pt x="689470" y="1980704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464077" y="2736456"/>
              <a:ext cx="1928495" cy="284480"/>
            </a:xfrm>
            <a:custGeom>
              <a:avLst/>
              <a:gdLst/>
              <a:ahLst/>
              <a:cxnLst/>
              <a:rect l="l" t="t" r="r" b="b"/>
              <a:pathLst>
                <a:path w="1928495" h="284480">
                  <a:moveTo>
                    <a:pt x="1820164" y="284352"/>
                  </a:moveTo>
                  <a:lnTo>
                    <a:pt x="108000" y="284352"/>
                  </a:lnTo>
                  <a:lnTo>
                    <a:pt x="45562" y="267485"/>
                  </a:lnTo>
                  <a:lnTo>
                    <a:pt x="13500" y="230377"/>
                  </a:lnTo>
                  <a:lnTo>
                    <a:pt x="1687" y="193270"/>
                  </a:lnTo>
                  <a:lnTo>
                    <a:pt x="0" y="176402"/>
                  </a:lnTo>
                  <a:lnTo>
                    <a:pt x="0" y="108000"/>
                  </a:lnTo>
                  <a:lnTo>
                    <a:pt x="16875" y="45562"/>
                  </a:lnTo>
                  <a:lnTo>
                    <a:pt x="54000" y="13500"/>
                  </a:lnTo>
                  <a:lnTo>
                    <a:pt x="91125" y="1687"/>
                  </a:lnTo>
                  <a:lnTo>
                    <a:pt x="108000" y="0"/>
                  </a:lnTo>
                  <a:lnTo>
                    <a:pt x="1820164" y="0"/>
                  </a:lnTo>
                  <a:lnTo>
                    <a:pt x="1882572" y="16875"/>
                  </a:lnTo>
                  <a:lnTo>
                    <a:pt x="1914620" y="54000"/>
                  </a:lnTo>
                  <a:lnTo>
                    <a:pt x="1926427" y="91125"/>
                  </a:lnTo>
                  <a:lnTo>
                    <a:pt x="1928114" y="108000"/>
                  </a:lnTo>
                  <a:lnTo>
                    <a:pt x="1928114" y="176402"/>
                  </a:lnTo>
                  <a:lnTo>
                    <a:pt x="1911246" y="238811"/>
                  </a:lnTo>
                  <a:lnTo>
                    <a:pt x="1874139" y="270859"/>
                  </a:lnTo>
                  <a:lnTo>
                    <a:pt x="1837031" y="282666"/>
                  </a:lnTo>
                  <a:lnTo>
                    <a:pt x="1820164" y="284352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3523378" y="2805923"/>
            <a:ext cx="1347470" cy="939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empleo</a:t>
            </a:r>
            <a:endParaRPr sz="800">
              <a:latin typeface="Calibri"/>
              <a:cs typeface="Calibri"/>
            </a:endParaRPr>
          </a:p>
          <a:p>
            <a:pPr marL="12700" marR="5080">
              <a:lnSpc>
                <a:spcPct val="324700"/>
              </a:lnSpc>
            </a:pP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administración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personal </a:t>
            </a:r>
            <a:r>
              <a:rPr dirty="0" sz="800" spc="-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retribución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464077" y="4716017"/>
            <a:ext cx="1928495" cy="284480"/>
          </a:xfrm>
          <a:custGeom>
            <a:avLst/>
            <a:gdLst/>
            <a:ahLst/>
            <a:cxnLst/>
            <a:rect l="l" t="t" r="r" b="b"/>
            <a:pathLst>
              <a:path w="1928495" h="284479">
                <a:moveTo>
                  <a:pt x="1820164" y="284403"/>
                </a:moveTo>
                <a:lnTo>
                  <a:pt x="108000" y="284403"/>
                </a:lnTo>
                <a:lnTo>
                  <a:pt x="45562" y="267528"/>
                </a:lnTo>
                <a:lnTo>
                  <a:pt x="13500" y="230403"/>
                </a:lnTo>
                <a:lnTo>
                  <a:pt x="1687" y="193278"/>
                </a:lnTo>
                <a:lnTo>
                  <a:pt x="0" y="176403"/>
                </a:lnTo>
                <a:lnTo>
                  <a:pt x="0" y="108000"/>
                </a:lnTo>
                <a:lnTo>
                  <a:pt x="16875" y="45562"/>
                </a:lnTo>
                <a:lnTo>
                  <a:pt x="54000" y="13500"/>
                </a:lnTo>
                <a:lnTo>
                  <a:pt x="91125" y="1687"/>
                </a:lnTo>
                <a:lnTo>
                  <a:pt x="108000" y="0"/>
                </a:lnTo>
                <a:lnTo>
                  <a:pt x="1820164" y="0"/>
                </a:lnTo>
                <a:lnTo>
                  <a:pt x="1882572" y="16875"/>
                </a:lnTo>
                <a:lnTo>
                  <a:pt x="1914620" y="54000"/>
                </a:lnTo>
                <a:lnTo>
                  <a:pt x="1926427" y="91125"/>
                </a:lnTo>
                <a:lnTo>
                  <a:pt x="1928114" y="108000"/>
                </a:lnTo>
                <a:lnTo>
                  <a:pt x="1928114" y="176403"/>
                </a:lnTo>
                <a:lnTo>
                  <a:pt x="1911246" y="238840"/>
                </a:lnTo>
                <a:lnTo>
                  <a:pt x="1874139" y="270903"/>
                </a:lnTo>
                <a:lnTo>
                  <a:pt x="1837031" y="282716"/>
                </a:lnTo>
                <a:lnTo>
                  <a:pt x="1820164" y="284403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523378" y="3993667"/>
            <a:ext cx="1691005" cy="939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desarrollo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humanos</a:t>
            </a:r>
            <a:endParaRPr sz="800">
              <a:latin typeface="Calibri"/>
              <a:cs typeface="Calibri"/>
            </a:endParaRPr>
          </a:p>
          <a:p>
            <a:pPr marL="12700" marR="654050">
              <a:lnSpc>
                <a:spcPct val="324700"/>
              </a:lnSpc>
            </a:pP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relaciones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laborales </a:t>
            </a:r>
            <a:r>
              <a:rPr dirty="0" sz="800" spc="-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servicios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sociales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395361" y="3686771"/>
            <a:ext cx="1345565" cy="361950"/>
          </a:xfrm>
          <a:custGeom>
            <a:avLst/>
            <a:gdLst/>
            <a:ahLst/>
            <a:cxnLst/>
            <a:rect l="l" t="t" r="r" b="b"/>
            <a:pathLst>
              <a:path w="1345564" h="361950">
                <a:moveTo>
                  <a:pt x="1237208" y="361695"/>
                </a:moveTo>
                <a:lnTo>
                  <a:pt x="107950" y="361695"/>
                </a:lnTo>
                <a:lnTo>
                  <a:pt x="45541" y="344828"/>
                </a:lnTo>
                <a:lnTo>
                  <a:pt x="13493" y="307720"/>
                </a:lnTo>
                <a:lnTo>
                  <a:pt x="1686" y="270613"/>
                </a:lnTo>
                <a:lnTo>
                  <a:pt x="0" y="253745"/>
                </a:lnTo>
                <a:lnTo>
                  <a:pt x="0" y="108000"/>
                </a:lnTo>
                <a:lnTo>
                  <a:pt x="16867" y="45562"/>
                </a:lnTo>
                <a:lnTo>
                  <a:pt x="53975" y="13500"/>
                </a:lnTo>
                <a:lnTo>
                  <a:pt x="91082" y="1687"/>
                </a:lnTo>
                <a:lnTo>
                  <a:pt x="107950" y="0"/>
                </a:lnTo>
                <a:lnTo>
                  <a:pt x="1237208" y="0"/>
                </a:lnTo>
                <a:lnTo>
                  <a:pt x="1299646" y="16875"/>
                </a:lnTo>
                <a:lnTo>
                  <a:pt x="1331709" y="54000"/>
                </a:lnTo>
                <a:lnTo>
                  <a:pt x="1343521" y="91125"/>
                </a:lnTo>
                <a:lnTo>
                  <a:pt x="1345209" y="108000"/>
                </a:lnTo>
                <a:lnTo>
                  <a:pt x="1345209" y="253745"/>
                </a:lnTo>
                <a:lnTo>
                  <a:pt x="1328334" y="316154"/>
                </a:lnTo>
                <a:lnTo>
                  <a:pt x="1291209" y="348202"/>
                </a:lnTo>
                <a:lnTo>
                  <a:pt x="1254083" y="360009"/>
                </a:lnTo>
                <a:lnTo>
                  <a:pt x="1237208" y="361695"/>
                </a:lnTo>
                <a:close/>
              </a:path>
            </a:pathLst>
          </a:custGeom>
          <a:solidFill>
            <a:srgbClr val="20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447937" y="3733379"/>
            <a:ext cx="124396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67005" marR="5080" indent="-154940">
              <a:lnSpc>
                <a:spcPts val="900"/>
              </a:lnSpc>
              <a:spcBef>
                <a:spcPts val="180"/>
              </a:spcBef>
            </a:pP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Funciones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 del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departamento </a:t>
            </a:r>
            <a:r>
              <a:rPr dirty="0" sz="800" spc="-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8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FFFFFF"/>
                </a:solidFill>
                <a:latin typeface="Calibri"/>
                <a:cs typeface="Calibri"/>
              </a:rPr>
              <a:t>recursos</a:t>
            </a:r>
            <a:r>
              <a:rPr dirty="0" sz="8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humanos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72603" y="5753150"/>
            <a:ext cx="2533650" cy="3694429"/>
            <a:chOff x="1072603" y="5753150"/>
            <a:chExt cx="2533650" cy="3694429"/>
          </a:xfrm>
        </p:grpSpPr>
        <p:sp>
          <p:nvSpPr>
            <p:cNvPr id="45" name="object 45"/>
            <p:cNvSpPr/>
            <p:nvPr/>
          </p:nvSpPr>
          <p:spPr>
            <a:xfrm>
              <a:off x="1078953" y="5759500"/>
              <a:ext cx="2520950" cy="3681729"/>
            </a:xfrm>
            <a:custGeom>
              <a:avLst/>
              <a:gdLst/>
              <a:ahLst/>
              <a:cxnLst/>
              <a:rect l="l" t="t" r="r" b="b"/>
              <a:pathLst>
                <a:path w="2520950" h="3681729">
                  <a:moveTo>
                    <a:pt x="2520353" y="3681158"/>
                  </a:moveTo>
                  <a:lnTo>
                    <a:pt x="0" y="3681158"/>
                  </a:lnTo>
                </a:path>
                <a:path w="2520950" h="3681729">
                  <a:moveTo>
                    <a:pt x="985050" y="0"/>
                  </a:moveTo>
                  <a:lnTo>
                    <a:pt x="985050" y="555282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381328" y="6142926"/>
              <a:ext cx="1367790" cy="284480"/>
            </a:xfrm>
            <a:custGeom>
              <a:avLst/>
              <a:gdLst/>
              <a:ahLst/>
              <a:cxnLst/>
              <a:rect l="l" t="t" r="r" b="b"/>
              <a:pathLst>
                <a:path w="1367789" h="284479">
                  <a:moveTo>
                    <a:pt x="1259484" y="284365"/>
                  </a:moveTo>
                  <a:lnTo>
                    <a:pt x="108000" y="284365"/>
                  </a:lnTo>
                  <a:lnTo>
                    <a:pt x="45562" y="267498"/>
                  </a:lnTo>
                  <a:lnTo>
                    <a:pt x="13500" y="230390"/>
                  </a:lnTo>
                  <a:lnTo>
                    <a:pt x="1687" y="193282"/>
                  </a:lnTo>
                  <a:lnTo>
                    <a:pt x="0" y="176415"/>
                  </a:lnTo>
                  <a:lnTo>
                    <a:pt x="0" y="107950"/>
                  </a:lnTo>
                  <a:lnTo>
                    <a:pt x="16875" y="45541"/>
                  </a:lnTo>
                  <a:lnTo>
                    <a:pt x="54000" y="13493"/>
                  </a:lnTo>
                  <a:lnTo>
                    <a:pt x="91125" y="1686"/>
                  </a:lnTo>
                  <a:lnTo>
                    <a:pt x="108000" y="0"/>
                  </a:lnTo>
                  <a:lnTo>
                    <a:pt x="1259484" y="0"/>
                  </a:lnTo>
                  <a:lnTo>
                    <a:pt x="1321915" y="16867"/>
                  </a:lnTo>
                  <a:lnTo>
                    <a:pt x="1353973" y="53975"/>
                  </a:lnTo>
                  <a:lnTo>
                    <a:pt x="1365785" y="91082"/>
                  </a:lnTo>
                  <a:lnTo>
                    <a:pt x="1367472" y="107950"/>
                  </a:lnTo>
                  <a:lnTo>
                    <a:pt x="1367472" y="176415"/>
                  </a:lnTo>
                  <a:lnTo>
                    <a:pt x="1350599" y="238824"/>
                  </a:lnTo>
                  <a:lnTo>
                    <a:pt x="1313478" y="270871"/>
                  </a:lnTo>
                  <a:lnTo>
                    <a:pt x="1276357" y="282678"/>
                  </a:lnTo>
                  <a:lnTo>
                    <a:pt x="1259484" y="284365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440626" y="6212390"/>
            <a:ext cx="10864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Comunicaciones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escritas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82471" y="5167706"/>
            <a:ext cx="4309745" cy="940435"/>
            <a:chOff x="1082471" y="5167706"/>
            <a:chExt cx="4309745" cy="940435"/>
          </a:xfrm>
        </p:grpSpPr>
        <p:sp>
          <p:nvSpPr>
            <p:cNvPr id="49" name="object 49"/>
            <p:cNvSpPr/>
            <p:nvPr/>
          </p:nvSpPr>
          <p:spPr>
            <a:xfrm>
              <a:off x="1088821" y="5311432"/>
              <a:ext cx="2726690" cy="790575"/>
            </a:xfrm>
            <a:custGeom>
              <a:avLst/>
              <a:gdLst/>
              <a:ahLst/>
              <a:cxnLst/>
              <a:rect l="l" t="t" r="r" b="b"/>
              <a:pathLst>
                <a:path w="2726690" h="790575">
                  <a:moveTo>
                    <a:pt x="2038997" y="394042"/>
                  </a:moveTo>
                  <a:lnTo>
                    <a:pt x="0" y="394042"/>
                  </a:lnTo>
                </a:path>
                <a:path w="2726690" h="790575">
                  <a:moveTo>
                    <a:pt x="2684919" y="0"/>
                  </a:moveTo>
                  <a:lnTo>
                    <a:pt x="2144915" y="0"/>
                  </a:lnTo>
                  <a:lnTo>
                    <a:pt x="2128048" y="1687"/>
                  </a:lnTo>
                  <a:lnTo>
                    <a:pt x="2090940" y="13500"/>
                  </a:lnTo>
                  <a:lnTo>
                    <a:pt x="2053832" y="45562"/>
                  </a:lnTo>
                  <a:lnTo>
                    <a:pt x="2036965" y="108000"/>
                  </a:lnTo>
                  <a:lnTo>
                    <a:pt x="2036965" y="682269"/>
                  </a:lnTo>
                  <a:lnTo>
                    <a:pt x="2038652" y="699136"/>
                  </a:lnTo>
                  <a:lnTo>
                    <a:pt x="2050459" y="736244"/>
                  </a:lnTo>
                  <a:lnTo>
                    <a:pt x="2082507" y="773352"/>
                  </a:lnTo>
                  <a:lnTo>
                    <a:pt x="2144915" y="790219"/>
                  </a:lnTo>
                  <a:lnTo>
                    <a:pt x="2726436" y="790219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464077" y="5167706"/>
              <a:ext cx="1928495" cy="284480"/>
            </a:xfrm>
            <a:custGeom>
              <a:avLst/>
              <a:gdLst/>
              <a:ahLst/>
              <a:cxnLst/>
              <a:rect l="l" t="t" r="r" b="b"/>
              <a:pathLst>
                <a:path w="1928495" h="284479">
                  <a:moveTo>
                    <a:pt x="1820164" y="284416"/>
                  </a:moveTo>
                  <a:lnTo>
                    <a:pt x="108000" y="284416"/>
                  </a:lnTo>
                  <a:lnTo>
                    <a:pt x="45562" y="267541"/>
                  </a:lnTo>
                  <a:lnTo>
                    <a:pt x="13500" y="230416"/>
                  </a:lnTo>
                  <a:lnTo>
                    <a:pt x="1687" y="193290"/>
                  </a:lnTo>
                  <a:lnTo>
                    <a:pt x="0" y="176415"/>
                  </a:lnTo>
                  <a:lnTo>
                    <a:pt x="0" y="108000"/>
                  </a:lnTo>
                  <a:lnTo>
                    <a:pt x="16875" y="45562"/>
                  </a:lnTo>
                  <a:lnTo>
                    <a:pt x="54000" y="13500"/>
                  </a:lnTo>
                  <a:lnTo>
                    <a:pt x="91125" y="1687"/>
                  </a:lnTo>
                  <a:lnTo>
                    <a:pt x="108000" y="0"/>
                  </a:lnTo>
                  <a:lnTo>
                    <a:pt x="1820164" y="0"/>
                  </a:lnTo>
                  <a:lnTo>
                    <a:pt x="1882572" y="16875"/>
                  </a:lnTo>
                  <a:lnTo>
                    <a:pt x="1914620" y="54000"/>
                  </a:lnTo>
                  <a:lnTo>
                    <a:pt x="1926427" y="91125"/>
                  </a:lnTo>
                  <a:lnTo>
                    <a:pt x="1928114" y="108000"/>
                  </a:lnTo>
                  <a:lnTo>
                    <a:pt x="1928114" y="176415"/>
                  </a:lnTo>
                  <a:lnTo>
                    <a:pt x="1911246" y="238853"/>
                  </a:lnTo>
                  <a:lnTo>
                    <a:pt x="1874139" y="270916"/>
                  </a:lnTo>
                  <a:lnTo>
                    <a:pt x="1837031" y="282728"/>
                  </a:lnTo>
                  <a:lnTo>
                    <a:pt x="1820164" y="284416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3523378" y="5237199"/>
            <a:ext cx="5746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Descendente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464077" y="5563641"/>
            <a:ext cx="1928495" cy="284480"/>
          </a:xfrm>
          <a:custGeom>
            <a:avLst/>
            <a:gdLst/>
            <a:ahLst/>
            <a:cxnLst/>
            <a:rect l="l" t="t" r="r" b="b"/>
            <a:pathLst>
              <a:path w="1928495" h="284479">
                <a:moveTo>
                  <a:pt x="1820164" y="284365"/>
                </a:moveTo>
                <a:lnTo>
                  <a:pt x="108000" y="284365"/>
                </a:lnTo>
                <a:lnTo>
                  <a:pt x="45562" y="267498"/>
                </a:lnTo>
                <a:lnTo>
                  <a:pt x="13500" y="230390"/>
                </a:lnTo>
                <a:lnTo>
                  <a:pt x="1687" y="193282"/>
                </a:lnTo>
                <a:lnTo>
                  <a:pt x="0" y="176415"/>
                </a:lnTo>
                <a:lnTo>
                  <a:pt x="0" y="108000"/>
                </a:lnTo>
                <a:lnTo>
                  <a:pt x="16875" y="45562"/>
                </a:lnTo>
                <a:lnTo>
                  <a:pt x="54000" y="13500"/>
                </a:lnTo>
                <a:lnTo>
                  <a:pt x="91125" y="1687"/>
                </a:lnTo>
                <a:lnTo>
                  <a:pt x="108000" y="0"/>
                </a:lnTo>
                <a:lnTo>
                  <a:pt x="1820164" y="0"/>
                </a:lnTo>
                <a:lnTo>
                  <a:pt x="1882572" y="16875"/>
                </a:lnTo>
                <a:lnTo>
                  <a:pt x="1914620" y="54000"/>
                </a:lnTo>
                <a:lnTo>
                  <a:pt x="1926427" y="91125"/>
                </a:lnTo>
                <a:lnTo>
                  <a:pt x="1928114" y="108000"/>
                </a:lnTo>
                <a:lnTo>
                  <a:pt x="1928114" y="176415"/>
                </a:lnTo>
                <a:lnTo>
                  <a:pt x="1911246" y="238824"/>
                </a:lnTo>
                <a:lnTo>
                  <a:pt x="1874139" y="270871"/>
                </a:lnTo>
                <a:lnTo>
                  <a:pt x="1837031" y="282678"/>
                </a:lnTo>
                <a:lnTo>
                  <a:pt x="1820164" y="284365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3523378" y="5633114"/>
            <a:ext cx="5251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Ascendente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464077" y="5959576"/>
            <a:ext cx="1928495" cy="284480"/>
          </a:xfrm>
          <a:custGeom>
            <a:avLst/>
            <a:gdLst/>
            <a:ahLst/>
            <a:cxnLst/>
            <a:rect l="l" t="t" r="r" b="b"/>
            <a:pathLst>
              <a:path w="1928495" h="284479">
                <a:moveTo>
                  <a:pt x="1820164" y="284353"/>
                </a:moveTo>
                <a:lnTo>
                  <a:pt x="108000" y="284353"/>
                </a:lnTo>
                <a:lnTo>
                  <a:pt x="45562" y="267485"/>
                </a:lnTo>
                <a:lnTo>
                  <a:pt x="13500" y="230378"/>
                </a:lnTo>
                <a:lnTo>
                  <a:pt x="1687" y="193270"/>
                </a:lnTo>
                <a:lnTo>
                  <a:pt x="0" y="176403"/>
                </a:lnTo>
                <a:lnTo>
                  <a:pt x="0" y="107950"/>
                </a:lnTo>
                <a:lnTo>
                  <a:pt x="16875" y="45541"/>
                </a:lnTo>
                <a:lnTo>
                  <a:pt x="54000" y="13493"/>
                </a:lnTo>
                <a:lnTo>
                  <a:pt x="91125" y="1686"/>
                </a:lnTo>
                <a:lnTo>
                  <a:pt x="108000" y="0"/>
                </a:lnTo>
                <a:lnTo>
                  <a:pt x="1820164" y="0"/>
                </a:lnTo>
                <a:lnTo>
                  <a:pt x="1882572" y="16867"/>
                </a:lnTo>
                <a:lnTo>
                  <a:pt x="1914620" y="53975"/>
                </a:lnTo>
                <a:lnTo>
                  <a:pt x="1926427" y="91082"/>
                </a:lnTo>
                <a:lnTo>
                  <a:pt x="1928114" y="107950"/>
                </a:lnTo>
                <a:lnTo>
                  <a:pt x="1928114" y="176403"/>
                </a:lnTo>
                <a:lnTo>
                  <a:pt x="1911246" y="238811"/>
                </a:lnTo>
                <a:lnTo>
                  <a:pt x="1874139" y="270859"/>
                </a:lnTo>
                <a:lnTo>
                  <a:pt x="1837031" y="282666"/>
                </a:lnTo>
                <a:lnTo>
                  <a:pt x="1820164" y="284353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523378" y="6029030"/>
            <a:ext cx="4762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60">
                <a:solidFill>
                  <a:srgbClr val="231F1F"/>
                </a:solidFill>
                <a:latin typeface="Calibri"/>
                <a:cs typeface="Calibri"/>
              </a:rPr>
              <a:t>H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85">
                <a:solidFill>
                  <a:srgbClr val="231F1F"/>
                </a:solidFill>
                <a:latin typeface="Calibri"/>
                <a:cs typeface="Calibri"/>
              </a:rPr>
              <a:t>z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800" spc="-90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395361" y="5529364"/>
            <a:ext cx="1345565" cy="361950"/>
          </a:xfrm>
          <a:custGeom>
            <a:avLst/>
            <a:gdLst/>
            <a:ahLst/>
            <a:cxnLst/>
            <a:rect l="l" t="t" r="r" b="b"/>
            <a:pathLst>
              <a:path w="1345564" h="361950">
                <a:moveTo>
                  <a:pt x="1237208" y="361696"/>
                </a:moveTo>
                <a:lnTo>
                  <a:pt x="107950" y="361696"/>
                </a:lnTo>
                <a:lnTo>
                  <a:pt x="45541" y="344828"/>
                </a:lnTo>
                <a:lnTo>
                  <a:pt x="13493" y="307721"/>
                </a:lnTo>
                <a:lnTo>
                  <a:pt x="1686" y="270613"/>
                </a:lnTo>
                <a:lnTo>
                  <a:pt x="0" y="253746"/>
                </a:lnTo>
                <a:lnTo>
                  <a:pt x="0" y="108000"/>
                </a:lnTo>
                <a:lnTo>
                  <a:pt x="16867" y="45562"/>
                </a:lnTo>
                <a:lnTo>
                  <a:pt x="53975" y="13500"/>
                </a:lnTo>
                <a:lnTo>
                  <a:pt x="91082" y="1687"/>
                </a:lnTo>
                <a:lnTo>
                  <a:pt x="107950" y="0"/>
                </a:lnTo>
                <a:lnTo>
                  <a:pt x="1237208" y="0"/>
                </a:lnTo>
                <a:lnTo>
                  <a:pt x="1299646" y="16875"/>
                </a:lnTo>
                <a:lnTo>
                  <a:pt x="1331709" y="54000"/>
                </a:lnTo>
                <a:lnTo>
                  <a:pt x="1343521" y="91125"/>
                </a:lnTo>
                <a:lnTo>
                  <a:pt x="1345209" y="108000"/>
                </a:lnTo>
                <a:lnTo>
                  <a:pt x="1345209" y="253746"/>
                </a:lnTo>
                <a:lnTo>
                  <a:pt x="1328334" y="316154"/>
                </a:lnTo>
                <a:lnTo>
                  <a:pt x="1291209" y="348202"/>
                </a:lnTo>
                <a:lnTo>
                  <a:pt x="1254083" y="360009"/>
                </a:lnTo>
                <a:lnTo>
                  <a:pt x="1237208" y="361696"/>
                </a:lnTo>
                <a:close/>
              </a:path>
            </a:pathLst>
          </a:custGeom>
          <a:solidFill>
            <a:srgbClr val="20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563277" y="5575977"/>
            <a:ext cx="1013460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83820" marR="5080" indent="-71755">
              <a:lnSpc>
                <a:spcPts val="900"/>
              </a:lnSpc>
              <a:spcBef>
                <a:spcPts val="180"/>
              </a:spcBef>
            </a:pP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dirty="0" sz="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comunicaciones</a:t>
            </a:r>
            <a:r>
              <a:rPr dirty="0" sz="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en </a:t>
            </a:r>
            <a:r>
              <a:rPr dirty="0" sz="800" spc="-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 área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personal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140617" y="8887523"/>
            <a:ext cx="2431415" cy="285750"/>
            <a:chOff x="5140617" y="8887523"/>
            <a:chExt cx="2431415" cy="285750"/>
          </a:xfrm>
        </p:grpSpPr>
        <p:sp>
          <p:nvSpPr>
            <p:cNvPr id="59" name="object 59"/>
            <p:cNvSpPr/>
            <p:nvPr/>
          </p:nvSpPr>
          <p:spPr>
            <a:xfrm>
              <a:off x="5146967" y="9028760"/>
              <a:ext cx="906144" cy="0"/>
            </a:xfrm>
            <a:custGeom>
              <a:avLst/>
              <a:gdLst/>
              <a:ahLst/>
              <a:cxnLst/>
              <a:rect l="l" t="t" r="r" b="b"/>
              <a:pathLst>
                <a:path w="906145" h="0">
                  <a:moveTo>
                    <a:pt x="905827" y="0"/>
                  </a:moveTo>
                  <a:lnTo>
                    <a:pt x="0" y="0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883325" y="8893873"/>
              <a:ext cx="1682750" cy="273050"/>
            </a:xfrm>
            <a:custGeom>
              <a:avLst/>
              <a:gdLst/>
              <a:ahLst/>
              <a:cxnLst/>
              <a:rect l="l" t="t" r="r" b="b"/>
              <a:pathLst>
                <a:path w="1682750" h="273050">
                  <a:moveTo>
                    <a:pt x="1574355" y="0"/>
                  </a:moveTo>
                  <a:lnTo>
                    <a:pt x="107950" y="0"/>
                  </a:ln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64553"/>
                  </a:lnTo>
                  <a:lnTo>
                    <a:pt x="1686" y="181429"/>
                  </a:lnTo>
                  <a:lnTo>
                    <a:pt x="13493" y="218554"/>
                  </a:lnTo>
                  <a:lnTo>
                    <a:pt x="45541" y="255679"/>
                  </a:lnTo>
                  <a:lnTo>
                    <a:pt x="107950" y="272554"/>
                  </a:lnTo>
                  <a:lnTo>
                    <a:pt x="1574355" y="272554"/>
                  </a:lnTo>
                  <a:lnTo>
                    <a:pt x="1591230" y="270867"/>
                  </a:lnTo>
                  <a:lnTo>
                    <a:pt x="1628355" y="259054"/>
                  </a:lnTo>
                  <a:lnTo>
                    <a:pt x="1665481" y="226991"/>
                  </a:lnTo>
                  <a:lnTo>
                    <a:pt x="1682356" y="164553"/>
                  </a:lnTo>
                  <a:lnTo>
                    <a:pt x="1682356" y="107950"/>
                  </a:lnTo>
                  <a:lnTo>
                    <a:pt x="1680668" y="91082"/>
                  </a:lnTo>
                  <a:lnTo>
                    <a:pt x="1668856" y="53975"/>
                  </a:lnTo>
                  <a:lnTo>
                    <a:pt x="1636793" y="16867"/>
                  </a:lnTo>
                  <a:lnTo>
                    <a:pt x="1574355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883325" y="8893873"/>
              <a:ext cx="1682750" cy="273050"/>
            </a:xfrm>
            <a:custGeom>
              <a:avLst/>
              <a:gdLst/>
              <a:ahLst/>
              <a:cxnLst/>
              <a:rect l="l" t="t" r="r" b="b"/>
              <a:pathLst>
                <a:path w="1682750" h="273050">
                  <a:moveTo>
                    <a:pt x="107950" y="0"/>
                  </a:move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64553"/>
                  </a:lnTo>
                  <a:lnTo>
                    <a:pt x="1686" y="181429"/>
                  </a:lnTo>
                  <a:lnTo>
                    <a:pt x="13493" y="218554"/>
                  </a:lnTo>
                  <a:lnTo>
                    <a:pt x="45541" y="255679"/>
                  </a:lnTo>
                  <a:lnTo>
                    <a:pt x="107950" y="272554"/>
                  </a:lnTo>
                  <a:lnTo>
                    <a:pt x="1574355" y="272554"/>
                  </a:lnTo>
                  <a:lnTo>
                    <a:pt x="1591230" y="270867"/>
                  </a:lnTo>
                  <a:lnTo>
                    <a:pt x="1628355" y="259054"/>
                  </a:lnTo>
                  <a:lnTo>
                    <a:pt x="1665481" y="226991"/>
                  </a:lnTo>
                  <a:lnTo>
                    <a:pt x="1682356" y="164553"/>
                  </a:lnTo>
                  <a:lnTo>
                    <a:pt x="1682356" y="107950"/>
                  </a:lnTo>
                  <a:lnTo>
                    <a:pt x="1680668" y="91082"/>
                  </a:lnTo>
                  <a:lnTo>
                    <a:pt x="1668856" y="53975"/>
                  </a:lnTo>
                  <a:lnTo>
                    <a:pt x="1636793" y="16867"/>
                  </a:lnTo>
                  <a:lnTo>
                    <a:pt x="1574355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934259" y="8956399"/>
            <a:ext cx="1014094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absentismo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082471" y="8490991"/>
            <a:ext cx="4309745" cy="545465"/>
            <a:chOff x="1082471" y="8490991"/>
            <a:chExt cx="4309745" cy="545465"/>
          </a:xfrm>
        </p:grpSpPr>
        <p:sp>
          <p:nvSpPr>
            <p:cNvPr id="64" name="object 64"/>
            <p:cNvSpPr/>
            <p:nvPr/>
          </p:nvSpPr>
          <p:spPr>
            <a:xfrm>
              <a:off x="1088821" y="8637384"/>
              <a:ext cx="2726690" cy="392430"/>
            </a:xfrm>
            <a:custGeom>
              <a:avLst/>
              <a:gdLst/>
              <a:ahLst/>
              <a:cxnLst/>
              <a:rect l="l" t="t" r="r" b="b"/>
              <a:pathLst>
                <a:path w="2726690" h="392429">
                  <a:moveTo>
                    <a:pt x="2684919" y="0"/>
                  </a:moveTo>
                  <a:lnTo>
                    <a:pt x="2144915" y="0"/>
                  </a:lnTo>
                  <a:lnTo>
                    <a:pt x="2128048" y="1687"/>
                  </a:lnTo>
                  <a:lnTo>
                    <a:pt x="2090940" y="13500"/>
                  </a:lnTo>
                  <a:lnTo>
                    <a:pt x="2053832" y="45562"/>
                  </a:lnTo>
                  <a:lnTo>
                    <a:pt x="2036965" y="108000"/>
                  </a:lnTo>
                  <a:lnTo>
                    <a:pt x="2036965" y="284264"/>
                  </a:lnTo>
                  <a:lnTo>
                    <a:pt x="2038652" y="301139"/>
                  </a:lnTo>
                  <a:lnTo>
                    <a:pt x="2050459" y="338264"/>
                  </a:lnTo>
                  <a:lnTo>
                    <a:pt x="2082507" y="375389"/>
                  </a:lnTo>
                  <a:lnTo>
                    <a:pt x="2144915" y="392264"/>
                  </a:lnTo>
                  <a:lnTo>
                    <a:pt x="2726436" y="392264"/>
                  </a:lnTo>
                </a:path>
                <a:path w="2726690" h="392429">
                  <a:moveTo>
                    <a:pt x="2038997" y="196164"/>
                  </a:moveTo>
                  <a:lnTo>
                    <a:pt x="0" y="196164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464077" y="8490991"/>
              <a:ext cx="1928495" cy="284480"/>
            </a:xfrm>
            <a:custGeom>
              <a:avLst/>
              <a:gdLst/>
              <a:ahLst/>
              <a:cxnLst/>
              <a:rect l="l" t="t" r="r" b="b"/>
              <a:pathLst>
                <a:path w="1928495" h="284479">
                  <a:moveTo>
                    <a:pt x="1820164" y="284416"/>
                  </a:moveTo>
                  <a:lnTo>
                    <a:pt x="108000" y="284416"/>
                  </a:lnTo>
                  <a:lnTo>
                    <a:pt x="45562" y="267541"/>
                  </a:lnTo>
                  <a:lnTo>
                    <a:pt x="13500" y="230416"/>
                  </a:lnTo>
                  <a:lnTo>
                    <a:pt x="1687" y="193290"/>
                  </a:lnTo>
                  <a:lnTo>
                    <a:pt x="0" y="176415"/>
                  </a:lnTo>
                  <a:lnTo>
                    <a:pt x="0" y="108000"/>
                  </a:lnTo>
                  <a:lnTo>
                    <a:pt x="16875" y="45562"/>
                  </a:lnTo>
                  <a:lnTo>
                    <a:pt x="54000" y="13500"/>
                  </a:lnTo>
                  <a:lnTo>
                    <a:pt x="91125" y="1687"/>
                  </a:lnTo>
                  <a:lnTo>
                    <a:pt x="108000" y="0"/>
                  </a:lnTo>
                  <a:lnTo>
                    <a:pt x="1820164" y="0"/>
                  </a:lnTo>
                  <a:lnTo>
                    <a:pt x="1882572" y="16875"/>
                  </a:lnTo>
                  <a:lnTo>
                    <a:pt x="1914620" y="54000"/>
                  </a:lnTo>
                  <a:lnTo>
                    <a:pt x="1926427" y="91125"/>
                  </a:lnTo>
                  <a:lnTo>
                    <a:pt x="1928114" y="108000"/>
                  </a:lnTo>
                  <a:lnTo>
                    <a:pt x="1928114" y="176415"/>
                  </a:lnTo>
                  <a:lnTo>
                    <a:pt x="1911246" y="238853"/>
                  </a:lnTo>
                  <a:lnTo>
                    <a:pt x="1874139" y="270916"/>
                  </a:lnTo>
                  <a:lnTo>
                    <a:pt x="1837031" y="282728"/>
                  </a:lnTo>
                  <a:lnTo>
                    <a:pt x="1820164" y="284416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3523378" y="8560484"/>
            <a:ext cx="7061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464077" y="8886926"/>
            <a:ext cx="1928495" cy="284480"/>
          </a:xfrm>
          <a:custGeom>
            <a:avLst/>
            <a:gdLst/>
            <a:ahLst/>
            <a:cxnLst/>
            <a:rect l="l" t="t" r="r" b="b"/>
            <a:pathLst>
              <a:path w="1928495" h="284479">
                <a:moveTo>
                  <a:pt x="1820164" y="284352"/>
                </a:moveTo>
                <a:lnTo>
                  <a:pt x="108000" y="284352"/>
                </a:lnTo>
                <a:lnTo>
                  <a:pt x="45562" y="267485"/>
                </a:lnTo>
                <a:lnTo>
                  <a:pt x="13500" y="230377"/>
                </a:lnTo>
                <a:lnTo>
                  <a:pt x="1687" y="193270"/>
                </a:lnTo>
                <a:lnTo>
                  <a:pt x="0" y="176402"/>
                </a:lnTo>
                <a:lnTo>
                  <a:pt x="0" y="108000"/>
                </a:lnTo>
                <a:lnTo>
                  <a:pt x="16875" y="45562"/>
                </a:lnTo>
                <a:lnTo>
                  <a:pt x="54000" y="13500"/>
                </a:lnTo>
                <a:lnTo>
                  <a:pt x="91125" y="1687"/>
                </a:lnTo>
                <a:lnTo>
                  <a:pt x="108000" y="0"/>
                </a:lnTo>
                <a:lnTo>
                  <a:pt x="1820164" y="0"/>
                </a:lnTo>
                <a:lnTo>
                  <a:pt x="1882572" y="16875"/>
                </a:lnTo>
                <a:lnTo>
                  <a:pt x="1914620" y="54000"/>
                </a:lnTo>
                <a:lnTo>
                  <a:pt x="1926427" y="91125"/>
                </a:lnTo>
                <a:lnTo>
                  <a:pt x="1928114" y="108000"/>
                </a:lnTo>
                <a:lnTo>
                  <a:pt x="1928114" y="176402"/>
                </a:lnTo>
                <a:lnTo>
                  <a:pt x="1911246" y="238811"/>
                </a:lnTo>
                <a:lnTo>
                  <a:pt x="1874139" y="270859"/>
                </a:lnTo>
                <a:lnTo>
                  <a:pt x="1837031" y="282666"/>
                </a:lnTo>
                <a:lnTo>
                  <a:pt x="1820164" y="284352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3523378" y="8956399"/>
            <a:ext cx="56261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Disciplinario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395361" y="8657387"/>
            <a:ext cx="1345565" cy="361950"/>
          </a:xfrm>
          <a:custGeom>
            <a:avLst/>
            <a:gdLst/>
            <a:ahLst/>
            <a:cxnLst/>
            <a:rect l="l" t="t" r="r" b="b"/>
            <a:pathLst>
              <a:path w="1345564" h="361950">
                <a:moveTo>
                  <a:pt x="1237208" y="361746"/>
                </a:moveTo>
                <a:lnTo>
                  <a:pt x="107950" y="361746"/>
                </a:lnTo>
                <a:lnTo>
                  <a:pt x="45541" y="344871"/>
                </a:lnTo>
                <a:lnTo>
                  <a:pt x="13493" y="307746"/>
                </a:lnTo>
                <a:lnTo>
                  <a:pt x="1686" y="270621"/>
                </a:lnTo>
                <a:lnTo>
                  <a:pt x="0" y="253746"/>
                </a:lnTo>
                <a:lnTo>
                  <a:pt x="0" y="108000"/>
                </a:lnTo>
                <a:lnTo>
                  <a:pt x="16867" y="45562"/>
                </a:lnTo>
                <a:lnTo>
                  <a:pt x="53975" y="13500"/>
                </a:lnTo>
                <a:lnTo>
                  <a:pt x="91082" y="1687"/>
                </a:lnTo>
                <a:lnTo>
                  <a:pt x="107950" y="0"/>
                </a:lnTo>
                <a:lnTo>
                  <a:pt x="1237208" y="0"/>
                </a:lnTo>
                <a:lnTo>
                  <a:pt x="1299646" y="16875"/>
                </a:lnTo>
                <a:lnTo>
                  <a:pt x="1331709" y="54000"/>
                </a:lnTo>
                <a:lnTo>
                  <a:pt x="1343521" y="91125"/>
                </a:lnTo>
                <a:lnTo>
                  <a:pt x="1345209" y="108000"/>
                </a:lnTo>
                <a:lnTo>
                  <a:pt x="1345209" y="253746"/>
                </a:lnTo>
                <a:lnTo>
                  <a:pt x="1328334" y="316183"/>
                </a:lnTo>
                <a:lnTo>
                  <a:pt x="1291209" y="348246"/>
                </a:lnTo>
                <a:lnTo>
                  <a:pt x="1254083" y="360059"/>
                </a:lnTo>
                <a:lnTo>
                  <a:pt x="1237208" y="361746"/>
                </a:lnTo>
                <a:close/>
              </a:path>
            </a:pathLst>
          </a:custGeom>
          <a:solidFill>
            <a:srgbClr val="20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1628999" y="8761144"/>
            <a:ext cx="8820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personal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395361" y="6676732"/>
            <a:ext cx="1345565" cy="560705"/>
          </a:xfrm>
          <a:custGeom>
            <a:avLst/>
            <a:gdLst/>
            <a:ahLst/>
            <a:cxnLst/>
            <a:rect l="l" t="t" r="r" b="b"/>
            <a:pathLst>
              <a:path w="1345564" h="560704">
                <a:moveTo>
                  <a:pt x="1237208" y="560235"/>
                </a:moveTo>
                <a:lnTo>
                  <a:pt x="107950" y="560235"/>
                </a:lnTo>
                <a:lnTo>
                  <a:pt x="45541" y="543359"/>
                </a:lnTo>
                <a:lnTo>
                  <a:pt x="13493" y="506234"/>
                </a:lnTo>
                <a:lnTo>
                  <a:pt x="1686" y="469109"/>
                </a:lnTo>
                <a:lnTo>
                  <a:pt x="0" y="452234"/>
                </a:lnTo>
                <a:lnTo>
                  <a:pt x="0" y="107950"/>
                </a:lnTo>
                <a:lnTo>
                  <a:pt x="16867" y="45541"/>
                </a:lnTo>
                <a:lnTo>
                  <a:pt x="53975" y="13493"/>
                </a:lnTo>
                <a:lnTo>
                  <a:pt x="91082" y="1686"/>
                </a:lnTo>
                <a:lnTo>
                  <a:pt x="107950" y="0"/>
                </a:lnTo>
                <a:lnTo>
                  <a:pt x="1237208" y="0"/>
                </a:lnTo>
                <a:lnTo>
                  <a:pt x="1299646" y="16867"/>
                </a:lnTo>
                <a:lnTo>
                  <a:pt x="1331709" y="53975"/>
                </a:lnTo>
                <a:lnTo>
                  <a:pt x="1343521" y="91082"/>
                </a:lnTo>
                <a:lnTo>
                  <a:pt x="1345209" y="107950"/>
                </a:lnTo>
                <a:lnTo>
                  <a:pt x="1345209" y="452234"/>
                </a:lnTo>
                <a:lnTo>
                  <a:pt x="1328334" y="514672"/>
                </a:lnTo>
                <a:lnTo>
                  <a:pt x="1291209" y="546735"/>
                </a:lnTo>
                <a:lnTo>
                  <a:pt x="1254083" y="558547"/>
                </a:lnTo>
                <a:lnTo>
                  <a:pt x="1237208" y="560235"/>
                </a:lnTo>
                <a:close/>
              </a:path>
            </a:pathLst>
          </a:custGeom>
          <a:solidFill>
            <a:srgbClr val="20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1485774" y="6705704"/>
            <a:ext cx="1168400" cy="3759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just" marL="12700" marR="5080" indent="25400">
              <a:lnSpc>
                <a:spcPts val="900"/>
              </a:lnSpc>
              <a:spcBef>
                <a:spcPts val="180"/>
              </a:spcBef>
            </a:pP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Motivación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en el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trabajo: 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FFFFFF"/>
                </a:solidFill>
                <a:latin typeface="Calibri"/>
                <a:cs typeface="Calibri"/>
              </a:rPr>
              <a:t>todo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aquello</a:t>
            </a:r>
            <a:r>
              <a:rPr dirty="0" sz="8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impulsa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al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individuo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7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hacer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FFFFFF"/>
                </a:solidFill>
                <a:latin typeface="Calibri"/>
                <a:cs typeface="Calibri"/>
              </a:rPr>
              <a:t>mejor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840790" y="7048531"/>
            <a:ext cx="4584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Calibri"/>
                <a:cs typeface="Calibri"/>
              </a:rPr>
              <a:t>su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trabajo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395361" y="7618260"/>
            <a:ext cx="1345565" cy="361950"/>
          </a:xfrm>
          <a:custGeom>
            <a:avLst/>
            <a:gdLst/>
            <a:ahLst/>
            <a:cxnLst/>
            <a:rect l="l" t="t" r="r" b="b"/>
            <a:pathLst>
              <a:path w="1345564" h="361950">
                <a:moveTo>
                  <a:pt x="1237208" y="361708"/>
                </a:moveTo>
                <a:lnTo>
                  <a:pt x="107950" y="361708"/>
                </a:lnTo>
                <a:lnTo>
                  <a:pt x="45541" y="344841"/>
                </a:lnTo>
                <a:lnTo>
                  <a:pt x="13493" y="307733"/>
                </a:lnTo>
                <a:lnTo>
                  <a:pt x="1686" y="270625"/>
                </a:lnTo>
                <a:lnTo>
                  <a:pt x="0" y="253758"/>
                </a:lnTo>
                <a:lnTo>
                  <a:pt x="0" y="107950"/>
                </a:lnTo>
                <a:lnTo>
                  <a:pt x="16867" y="45541"/>
                </a:lnTo>
                <a:lnTo>
                  <a:pt x="53975" y="13493"/>
                </a:lnTo>
                <a:lnTo>
                  <a:pt x="91082" y="1686"/>
                </a:lnTo>
                <a:lnTo>
                  <a:pt x="107950" y="0"/>
                </a:lnTo>
                <a:lnTo>
                  <a:pt x="1237208" y="0"/>
                </a:lnTo>
                <a:lnTo>
                  <a:pt x="1299646" y="16867"/>
                </a:lnTo>
                <a:lnTo>
                  <a:pt x="1331709" y="53975"/>
                </a:lnTo>
                <a:lnTo>
                  <a:pt x="1343521" y="91082"/>
                </a:lnTo>
                <a:lnTo>
                  <a:pt x="1345209" y="107950"/>
                </a:lnTo>
                <a:lnTo>
                  <a:pt x="1345209" y="253758"/>
                </a:lnTo>
                <a:lnTo>
                  <a:pt x="1328334" y="316167"/>
                </a:lnTo>
                <a:lnTo>
                  <a:pt x="1291209" y="348214"/>
                </a:lnTo>
                <a:lnTo>
                  <a:pt x="1254083" y="360021"/>
                </a:lnTo>
                <a:lnTo>
                  <a:pt x="1237208" y="361708"/>
                </a:lnTo>
                <a:close/>
              </a:path>
            </a:pathLst>
          </a:custGeom>
          <a:solidFill>
            <a:srgbClr val="20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1517823" y="7664862"/>
            <a:ext cx="110426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635" marR="5080" indent="-115570">
              <a:lnSpc>
                <a:spcPts val="900"/>
              </a:lnSpc>
              <a:spcBef>
                <a:spcPts val="180"/>
              </a:spcBef>
            </a:pPr>
            <a:r>
              <a:rPr dirty="0" sz="800" spc="-5">
                <a:solidFill>
                  <a:srgbClr val="FFFFFF"/>
                </a:solidFill>
                <a:latin typeface="Calibri"/>
                <a:cs typeface="Calibri"/>
              </a:rPr>
              <a:t>Teorías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 la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motivación: </a:t>
            </a:r>
            <a:r>
              <a:rPr dirty="0" sz="800" spc="-1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Maslow,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 McGregor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078014" y="6579095"/>
            <a:ext cx="6466840" cy="1691005"/>
            <a:chOff x="1078014" y="6579095"/>
            <a:chExt cx="6466840" cy="1691005"/>
          </a:xfrm>
        </p:grpSpPr>
        <p:sp>
          <p:nvSpPr>
            <p:cNvPr id="77" name="object 77"/>
            <p:cNvSpPr/>
            <p:nvPr/>
          </p:nvSpPr>
          <p:spPr>
            <a:xfrm>
              <a:off x="1084364" y="6718896"/>
              <a:ext cx="2731135" cy="1544955"/>
            </a:xfrm>
            <a:custGeom>
              <a:avLst/>
              <a:gdLst/>
              <a:ahLst/>
              <a:cxnLst/>
              <a:rect l="l" t="t" r="r" b="b"/>
              <a:pathLst>
                <a:path w="2731135" h="1544954">
                  <a:moveTo>
                    <a:pt x="166789" y="227609"/>
                  </a:moveTo>
                  <a:lnTo>
                    <a:pt x="166789" y="1544332"/>
                  </a:lnTo>
                </a:path>
                <a:path w="2731135" h="1544954">
                  <a:moveTo>
                    <a:pt x="2689377" y="0"/>
                  </a:moveTo>
                  <a:lnTo>
                    <a:pt x="2149373" y="0"/>
                  </a:lnTo>
                  <a:lnTo>
                    <a:pt x="2132506" y="1687"/>
                  </a:lnTo>
                  <a:lnTo>
                    <a:pt x="2095398" y="13500"/>
                  </a:lnTo>
                  <a:lnTo>
                    <a:pt x="2058290" y="45562"/>
                  </a:lnTo>
                  <a:lnTo>
                    <a:pt x="2041423" y="108000"/>
                  </a:lnTo>
                  <a:lnTo>
                    <a:pt x="2041423" y="365226"/>
                  </a:lnTo>
                  <a:lnTo>
                    <a:pt x="2043110" y="382101"/>
                  </a:lnTo>
                  <a:lnTo>
                    <a:pt x="2054917" y="419226"/>
                  </a:lnTo>
                  <a:lnTo>
                    <a:pt x="2086964" y="456352"/>
                  </a:lnTo>
                  <a:lnTo>
                    <a:pt x="2149373" y="473227"/>
                  </a:lnTo>
                  <a:lnTo>
                    <a:pt x="2730893" y="473227"/>
                  </a:lnTo>
                </a:path>
                <a:path w="2731135" h="1544954">
                  <a:moveTo>
                    <a:pt x="2514942" y="1075474"/>
                  </a:moveTo>
                  <a:lnTo>
                    <a:pt x="166433" y="1075474"/>
                  </a:lnTo>
                </a:path>
                <a:path w="2731135" h="1544954">
                  <a:moveTo>
                    <a:pt x="654596" y="1541665"/>
                  </a:moveTo>
                  <a:lnTo>
                    <a:pt x="0" y="1541665"/>
                  </a:lnTo>
                </a:path>
                <a:path w="2731135" h="1544954">
                  <a:moveTo>
                    <a:pt x="2043455" y="230581"/>
                  </a:moveTo>
                  <a:lnTo>
                    <a:pt x="4457" y="230581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464077" y="6579095"/>
              <a:ext cx="4081145" cy="284480"/>
            </a:xfrm>
            <a:custGeom>
              <a:avLst/>
              <a:gdLst/>
              <a:ahLst/>
              <a:cxnLst/>
              <a:rect l="l" t="t" r="r" b="b"/>
              <a:pathLst>
                <a:path w="4081145" h="284479">
                  <a:moveTo>
                    <a:pt x="3972661" y="284365"/>
                  </a:moveTo>
                  <a:lnTo>
                    <a:pt x="108000" y="284365"/>
                  </a:lnTo>
                  <a:lnTo>
                    <a:pt x="45562" y="267498"/>
                  </a:lnTo>
                  <a:lnTo>
                    <a:pt x="13500" y="230390"/>
                  </a:lnTo>
                  <a:lnTo>
                    <a:pt x="1687" y="193282"/>
                  </a:lnTo>
                  <a:lnTo>
                    <a:pt x="0" y="176415"/>
                  </a:lnTo>
                  <a:lnTo>
                    <a:pt x="0" y="108000"/>
                  </a:lnTo>
                  <a:lnTo>
                    <a:pt x="16875" y="45562"/>
                  </a:lnTo>
                  <a:lnTo>
                    <a:pt x="54000" y="13500"/>
                  </a:lnTo>
                  <a:lnTo>
                    <a:pt x="91125" y="1687"/>
                  </a:lnTo>
                  <a:lnTo>
                    <a:pt x="108000" y="0"/>
                  </a:lnTo>
                  <a:lnTo>
                    <a:pt x="3972661" y="0"/>
                  </a:lnTo>
                  <a:lnTo>
                    <a:pt x="4035070" y="16875"/>
                  </a:lnTo>
                  <a:lnTo>
                    <a:pt x="4067117" y="54000"/>
                  </a:lnTo>
                  <a:lnTo>
                    <a:pt x="4078924" y="91125"/>
                  </a:lnTo>
                  <a:lnTo>
                    <a:pt x="4080611" y="108000"/>
                  </a:lnTo>
                  <a:lnTo>
                    <a:pt x="4080611" y="176415"/>
                  </a:lnTo>
                  <a:lnTo>
                    <a:pt x="4063744" y="238824"/>
                  </a:lnTo>
                  <a:lnTo>
                    <a:pt x="4026636" y="270871"/>
                  </a:lnTo>
                  <a:lnTo>
                    <a:pt x="3989528" y="282678"/>
                  </a:lnTo>
                  <a:lnTo>
                    <a:pt x="3972661" y="284365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3523378" y="6648565"/>
            <a:ext cx="37109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Internas: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dependen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carácter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persona,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provienen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voluntad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interior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464077" y="6976262"/>
            <a:ext cx="4081145" cy="452755"/>
          </a:xfrm>
          <a:custGeom>
            <a:avLst/>
            <a:gdLst/>
            <a:ahLst/>
            <a:cxnLst/>
            <a:rect l="l" t="t" r="r" b="b"/>
            <a:pathLst>
              <a:path w="4081145" h="452754">
                <a:moveTo>
                  <a:pt x="3972661" y="452640"/>
                </a:moveTo>
                <a:lnTo>
                  <a:pt x="108000" y="452640"/>
                </a:lnTo>
                <a:lnTo>
                  <a:pt x="45562" y="435773"/>
                </a:lnTo>
                <a:lnTo>
                  <a:pt x="13500" y="398665"/>
                </a:lnTo>
                <a:lnTo>
                  <a:pt x="1687" y="361557"/>
                </a:lnTo>
                <a:lnTo>
                  <a:pt x="0" y="344690"/>
                </a:lnTo>
                <a:lnTo>
                  <a:pt x="0" y="107950"/>
                </a:lnTo>
                <a:lnTo>
                  <a:pt x="16875" y="45541"/>
                </a:lnTo>
                <a:lnTo>
                  <a:pt x="54000" y="13493"/>
                </a:lnTo>
                <a:lnTo>
                  <a:pt x="91125" y="1686"/>
                </a:lnTo>
                <a:lnTo>
                  <a:pt x="108000" y="0"/>
                </a:lnTo>
                <a:lnTo>
                  <a:pt x="3972661" y="0"/>
                </a:lnTo>
                <a:lnTo>
                  <a:pt x="4035070" y="16867"/>
                </a:lnTo>
                <a:lnTo>
                  <a:pt x="4067117" y="53975"/>
                </a:lnTo>
                <a:lnTo>
                  <a:pt x="4078924" y="91082"/>
                </a:lnTo>
                <a:lnTo>
                  <a:pt x="4080611" y="107950"/>
                </a:lnTo>
                <a:lnTo>
                  <a:pt x="4080611" y="344690"/>
                </a:lnTo>
                <a:lnTo>
                  <a:pt x="4063744" y="407099"/>
                </a:lnTo>
                <a:lnTo>
                  <a:pt x="4026636" y="439146"/>
                </a:lnTo>
                <a:lnTo>
                  <a:pt x="3989528" y="450953"/>
                </a:lnTo>
                <a:lnTo>
                  <a:pt x="3972661" y="452640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3523378" y="7072524"/>
            <a:ext cx="382079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900"/>
              </a:lnSpc>
              <a:spcBef>
                <a:spcPts val="180"/>
              </a:spcBef>
            </a:pP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Externas: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determinadas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condiciones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trabajo,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salario,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relaciones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80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compañeros,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464077" y="7568603"/>
            <a:ext cx="4081145" cy="452755"/>
          </a:xfrm>
          <a:custGeom>
            <a:avLst/>
            <a:gdLst/>
            <a:ahLst/>
            <a:cxnLst/>
            <a:rect l="l" t="t" r="r" b="b"/>
            <a:pathLst>
              <a:path w="4081145" h="452754">
                <a:moveTo>
                  <a:pt x="3972661" y="452640"/>
                </a:moveTo>
                <a:lnTo>
                  <a:pt x="108000" y="452640"/>
                </a:lnTo>
                <a:lnTo>
                  <a:pt x="45562" y="435773"/>
                </a:lnTo>
                <a:lnTo>
                  <a:pt x="13500" y="398665"/>
                </a:lnTo>
                <a:lnTo>
                  <a:pt x="1687" y="361557"/>
                </a:lnTo>
                <a:lnTo>
                  <a:pt x="0" y="344690"/>
                </a:lnTo>
                <a:lnTo>
                  <a:pt x="0" y="108000"/>
                </a:lnTo>
                <a:lnTo>
                  <a:pt x="16875" y="45562"/>
                </a:lnTo>
                <a:lnTo>
                  <a:pt x="54000" y="13500"/>
                </a:lnTo>
                <a:lnTo>
                  <a:pt x="91125" y="1687"/>
                </a:lnTo>
                <a:lnTo>
                  <a:pt x="108000" y="0"/>
                </a:lnTo>
                <a:lnTo>
                  <a:pt x="3972661" y="0"/>
                </a:lnTo>
                <a:lnTo>
                  <a:pt x="4035070" y="16875"/>
                </a:lnTo>
                <a:lnTo>
                  <a:pt x="4067117" y="54000"/>
                </a:lnTo>
                <a:lnTo>
                  <a:pt x="4078924" y="91125"/>
                </a:lnTo>
                <a:lnTo>
                  <a:pt x="4080611" y="108000"/>
                </a:lnTo>
                <a:lnTo>
                  <a:pt x="4080611" y="344690"/>
                </a:lnTo>
                <a:lnTo>
                  <a:pt x="4063744" y="407099"/>
                </a:lnTo>
                <a:lnTo>
                  <a:pt x="4026636" y="439146"/>
                </a:lnTo>
                <a:lnTo>
                  <a:pt x="3989528" y="450953"/>
                </a:lnTo>
                <a:lnTo>
                  <a:pt x="3972661" y="452640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3523378" y="7664862"/>
            <a:ext cx="3659504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900"/>
              </a:lnSpc>
              <a:spcBef>
                <a:spcPts val="180"/>
              </a:spcBef>
            </a:pP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Maslow: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jerarquía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necesidades: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fisiológicas,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seguridad,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sociales,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estima</a:t>
            </a: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800" spc="-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autorrealización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395361" y="8097037"/>
            <a:ext cx="1345565" cy="361950"/>
          </a:xfrm>
          <a:custGeom>
            <a:avLst/>
            <a:gdLst/>
            <a:ahLst/>
            <a:cxnLst/>
            <a:rect l="l" t="t" r="r" b="b"/>
            <a:pathLst>
              <a:path w="1345564" h="361950">
                <a:moveTo>
                  <a:pt x="1237208" y="361708"/>
                </a:moveTo>
                <a:lnTo>
                  <a:pt x="107950" y="361708"/>
                </a:lnTo>
                <a:lnTo>
                  <a:pt x="45541" y="344841"/>
                </a:lnTo>
                <a:lnTo>
                  <a:pt x="13493" y="307733"/>
                </a:lnTo>
                <a:lnTo>
                  <a:pt x="1686" y="270625"/>
                </a:lnTo>
                <a:lnTo>
                  <a:pt x="0" y="253758"/>
                </a:lnTo>
                <a:lnTo>
                  <a:pt x="0" y="108000"/>
                </a:lnTo>
                <a:lnTo>
                  <a:pt x="16867" y="45562"/>
                </a:lnTo>
                <a:lnTo>
                  <a:pt x="53975" y="13500"/>
                </a:lnTo>
                <a:lnTo>
                  <a:pt x="91082" y="1687"/>
                </a:lnTo>
                <a:lnTo>
                  <a:pt x="107950" y="0"/>
                </a:lnTo>
                <a:lnTo>
                  <a:pt x="1237208" y="0"/>
                </a:lnTo>
                <a:lnTo>
                  <a:pt x="1299646" y="16875"/>
                </a:lnTo>
                <a:lnTo>
                  <a:pt x="1331709" y="54000"/>
                </a:lnTo>
                <a:lnTo>
                  <a:pt x="1343521" y="91125"/>
                </a:lnTo>
                <a:lnTo>
                  <a:pt x="1345209" y="108000"/>
                </a:lnTo>
                <a:lnTo>
                  <a:pt x="1345209" y="253758"/>
                </a:lnTo>
                <a:lnTo>
                  <a:pt x="1328334" y="316167"/>
                </a:lnTo>
                <a:lnTo>
                  <a:pt x="1291209" y="348214"/>
                </a:lnTo>
                <a:lnTo>
                  <a:pt x="1254083" y="360021"/>
                </a:lnTo>
                <a:lnTo>
                  <a:pt x="1237208" y="361708"/>
                </a:lnTo>
                <a:close/>
              </a:path>
            </a:pathLst>
          </a:custGeom>
          <a:solidFill>
            <a:srgbClr val="20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1703453" y="8143659"/>
            <a:ext cx="732790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81915" marR="5080" indent="-69850">
              <a:lnSpc>
                <a:spcPts val="900"/>
              </a:lnSpc>
              <a:spcBef>
                <a:spcPts val="180"/>
              </a:spcBef>
            </a:pP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Motivaciones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en </a:t>
            </a:r>
            <a:r>
              <a:rPr dirty="0" sz="800" spc="-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 actualidad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395361" y="9264548"/>
            <a:ext cx="1345565" cy="361950"/>
          </a:xfrm>
          <a:custGeom>
            <a:avLst/>
            <a:gdLst/>
            <a:ahLst/>
            <a:cxnLst/>
            <a:rect l="l" t="t" r="r" b="b"/>
            <a:pathLst>
              <a:path w="1345564" h="361950">
                <a:moveTo>
                  <a:pt x="1237208" y="361708"/>
                </a:moveTo>
                <a:lnTo>
                  <a:pt x="107950" y="361708"/>
                </a:lnTo>
                <a:lnTo>
                  <a:pt x="45541" y="344833"/>
                </a:lnTo>
                <a:lnTo>
                  <a:pt x="13493" y="307708"/>
                </a:lnTo>
                <a:lnTo>
                  <a:pt x="1686" y="270583"/>
                </a:lnTo>
                <a:lnTo>
                  <a:pt x="0" y="253707"/>
                </a:lnTo>
                <a:lnTo>
                  <a:pt x="0" y="107950"/>
                </a:lnTo>
                <a:lnTo>
                  <a:pt x="16867" y="45541"/>
                </a:lnTo>
                <a:lnTo>
                  <a:pt x="53975" y="13493"/>
                </a:lnTo>
                <a:lnTo>
                  <a:pt x="91082" y="1686"/>
                </a:lnTo>
                <a:lnTo>
                  <a:pt x="107950" y="0"/>
                </a:lnTo>
                <a:lnTo>
                  <a:pt x="1237208" y="0"/>
                </a:lnTo>
                <a:lnTo>
                  <a:pt x="1299646" y="16867"/>
                </a:lnTo>
                <a:lnTo>
                  <a:pt x="1331709" y="53975"/>
                </a:lnTo>
                <a:lnTo>
                  <a:pt x="1343521" y="91082"/>
                </a:lnTo>
                <a:lnTo>
                  <a:pt x="1345209" y="107950"/>
                </a:lnTo>
                <a:lnTo>
                  <a:pt x="1345209" y="253707"/>
                </a:lnTo>
                <a:lnTo>
                  <a:pt x="1328334" y="316145"/>
                </a:lnTo>
                <a:lnTo>
                  <a:pt x="1291209" y="348208"/>
                </a:lnTo>
                <a:lnTo>
                  <a:pt x="1254083" y="360021"/>
                </a:lnTo>
                <a:lnTo>
                  <a:pt x="1237208" y="361708"/>
                </a:lnTo>
                <a:close/>
              </a:path>
            </a:pathLst>
          </a:custGeom>
          <a:solidFill>
            <a:srgbClr val="20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1566935" y="9368275"/>
            <a:ext cx="10058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expediente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personal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464077" y="9298787"/>
            <a:ext cx="1928495" cy="284480"/>
          </a:xfrm>
          <a:custGeom>
            <a:avLst/>
            <a:gdLst/>
            <a:ahLst/>
            <a:cxnLst/>
            <a:rect l="l" t="t" r="r" b="b"/>
            <a:pathLst>
              <a:path w="1928495" h="284479">
                <a:moveTo>
                  <a:pt x="1820164" y="284403"/>
                </a:moveTo>
                <a:lnTo>
                  <a:pt x="108000" y="284403"/>
                </a:lnTo>
                <a:lnTo>
                  <a:pt x="45562" y="267528"/>
                </a:lnTo>
                <a:lnTo>
                  <a:pt x="13500" y="230403"/>
                </a:lnTo>
                <a:lnTo>
                  <a:pt x="1687" y="193278"/>
                </a:lnTo>
                <a:lnTo>
                  <a:pt x="0" y="176402"/>
                </a:lnTo>
                <a:lnTo>
                  <a:pt x="0" y="107988"/>
                </a:lnTo>
                <a:lnTo>
                  <a:pt x="16875" y="45557"/>
                </a:lnTo>
                <a:lnTo>
                  <a:pt x="54000" y="13498"/>
                </a:lnTo>
                <a:lnTo>
                  <a:pt x="91125" y="1687"/>
                </a:lnTo>
                <a:lnTo>
                  <a:pt x="108000" y="0"/>
                </a:lnTo>
                <a:lnTo>
                  <a:pt x="1820164" y="0"/>
                </a:lnTo>
                <a:lnTo>
                  <a:pt x="1882572" y="16873"/>
                </a:lnTo>
                <a:lnTo>
                  <a:pt x="1914620" y="53994"/>
                </a:lnTo>
                <a:lnTo>
                  <a:pt x="1926427" y="91114"/>
                </a:lnTo>
                <a:lnTo>
                  <a:pt x="1928114" y="107988"/>
                </a:lnTo>
                <a:lnTo>
                  <a:pt x="1928114" y="176402"/>
                </a:lnTo>
                <a:lnTo>
                  <a:pt x="1911246" y="238840"/>
                </a:lnTo>
                <a:lnTo>
                  <a:pt x="1874139" y="270903"/>
                </a:lnTo>
                <a:lnTo>
                  <a:pt x="1837031" y="282716"/>
                </a:lnTo>
                <a:lnTo>
                  <a:pt x="1820164" y="284403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3523378" y="9368275"/>
            <a:ext cx="5816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Clasificación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" y="992754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328973" y="321352"/>
                </a:moveTo>
                <a:lnTo>
                  <a:pt x="0" y="321352"/>
                </a:lnTo>
                <a:lnTo>
                  <a:pt x="0" y="0"/>
                </a:lnTo>
                <a:lnTo>
                  <a:pt x="48459" y="3556"/>
                </a:lnTo>
                <a:lnTo>
                  <a:pt x="94989" y="13949"/>
                </a:lnTo>
                <a:lnTo>
                  <a:pt x="138788" y="30647"/>
                </a:lnTo>
                <a:lnTo>
                  <a:pt x="179344" y="53139"/>
                </a:lnTo>
                <a:lnTo>
                  <a:pt x="216147" y="80915"/>
                </a:lnTo>
                <a:lnTo>
                  <a:pt x="248689" y="113464"/>
                </a:lnTo>
                <a:lnTo>
                  <a:pt x="276457" y="150276"/>
                </a:lnTo>
                <a:lnTo>
                  <a:pt x="298943" y="190840"/>
                </a:lnTo>
                <a:lnTo>
                  <a:pt x="315636" y="234645"/>
                </a:lnTo>
                <a:lnTo>
                  <a:pt x="326026" y="281180"/>
                </a:lnTo>
                <a:lnTo>
                  <a:pt x="328973" y="321352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" y="0"/>
            <a:ext cx="1168006" cy="8339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6949" y="270628"/>
            <a:ext cx="17811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500" spc="270"/>
              <a:t>1</a:t>
            </a:r>
            <a:r>
              <a:rPr dirty="0" u="none" sz="2500" spc="50"/>
              <a:t> </a:t>
            </a:r>
            <a:r>
              <a:rPr dirty="0" u="none" baseline="6172" sz="1350" spc="22"/>
              <a:t>El</a:t>
            </a:r>
            <a:r>
              <a:rPr dirty="0" u="none" baseline="6172" sz="1350" spc="104"/>
              <a:t> </a:t>
            </a:r>
            <a:r>
              <a:rPr dirty="0" u="none" baseline="6172" sz="1350" spc="67"/>
              <a:t>área</a:t>
            </a:r>
            <a:r>
              <a:rPr dirty="0" u="none" baseline="6172" sz="1350" spc="97"/>
              <a:t> </a:t>
            </a:r>
            <a:r>
              <a:rPr dirty="0" u="none" baseline="6172" sz="1350" spc="44"/>
              <a:t>de</a:t>
            </a:r>
            <a:r>
              <a:rPr dirty="0" u="none" baseline="6172" sz="1350" spc="97"/>
              <a:t> </a:t>
            </a:r>
            <a:r>
              <a:rPr dirty="0" u="none" baseline="6172" sz="1350" spc="7"/>
              <a:t>recursos</a:t>
            </a:r>
            <a:r>
              <a:rPr dirty="0" u="none" baseline="6172" sz="1350" spc="104"/>
              <a:t> </a:t>
            </a:r>
            <a:r>
              <a:rPr dirty="0" u="none" baseline="6172" sz="1350" spc="15"/>
              <a:t>humanos</a:t>
            </a:r>
            <a:endParaRPr baseline="6172" sz="1350"/>
          </a:p>
        </p:txBody>
      </p:sp>
      <p:sp>
        <p:nvSpPr>
          <p:cNvPr id="5" name="object 5"/>
          <p:cNvSpPr/>
          <p:nvPr/>
        </p:nvSpPr>
        <p:spPr>
          <a:xfrm>
            <a:off x="745921" y="668540"/>
            <a:ext cx="4354830" cy="0"/>
          </a:xfrm>
          <a:custGeom>
            <a:avLst/>
            <a:gdLst/>
            <a:ahLst/>
            <a:cxnLst/>
            <a:rect l="l" t="t" r="r" b="b"/>
            <a:pathLst>
              <a:path w="4354830" h="0">
                <a:moveTo>
                  <a:pt x="0" y="0"/>
                </a:moveTo>
                <a:lnTo>
                  <a:pt x="4354461" y="0"/>
                </a:lnTo>
              </a:path>
            </a:pathLst>
          </a:custGeom>
          <a:ln w="3809">
            <a:solidFill>
              <a:srgbClr val="65626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60019" y="978700"/>
            <a:ext cx="7211695" cy="8811260"/>
            <a:chOff x="360019" y="978700"/>
            <a:chExt cx="7211695" cy="8811260"/>
          </a:xfrm>
        </p:grpSpPr>
        <p:sp>
          <p:nvSpPr>
            <p:cNvPr id="7" name="object 7"/>
            <p:cNvSpPr/>
            <p:nvPr/>
          </p:nvSpPr>
          <p:spPr>
            <a:xfrm>
              <a:off x="372719" y="991387"/>
              <a:ext cx="7186295" cy="410845"/>
            </a:xfrm>
            <a:custGeom>
              <a:avLst/>
              <a:gdLst/>
              <a:ahLst/>
              <a:cxnLst/>
              <a:rect l="l" t="t" r="r" b="b"/>
              <a:pathLst>
                <a:path w="7186295" h="410844">
                  <a:moveTo>
                    <a:pt x="7185761" y="410578"/>
                  </a:moveTo>
                  <a:lnTo>
                    <a:pt x="0" y="410578"/>
                  </a:lnTo>
                  <a:lnTo>
                    <a:pt x="0" y="152361"/>
                  </a:lnTo>
                  <a:lnTo>
                    <a:pt x="23804" y="64277"/>
                  </a:lnTo>
                  <a:lnTo>
                    <a:pt x="76174" y="19045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7033361" y="0"/>
                  </a:lnTo>
                  <a:lnTo>
                    <a:pt x="7121467" y="23806"/>
                  </a:lnTo>
                  <a:lnTo>
                    <a:pt x="7166711" y="76180"/>
                  </a:lnTo>
                  <a:lnTo>
                    <a:pt x="7183380" y="128555"/>
                  </a:lnTo>
                  <a:lnTo>
                    <a:pt x="7185761" y="152361"/>
                  </a:lnTo>
                  <a:lnTo>
                    <a:pt x="7185761" y="410578"/>
                  </a:lnTo>
                  <a:close/>
                </a:path>
              </a:pathLst>
            </a:custGeom>
            <a:solidFill>
              <a:srgbClr val="9B95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2719" y="991400"/>
              <a:ext cx="7186295" cy="8785860"/>
            </a:xfrm>
            <a:custGeom>
              <a:avLst/>
              <a:gdLst/>
              <a:ahLst/>
              <a:cxnLst/>
              <a:rect l="l" t="t" r="r" b="b"/>
              <a:pathLst>
                <a:path w="7186295" h="8785860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8633117"/>
                  </a:lnTo>
                  <a:lnTo>
                    <a:pt x="2380" y="8656921"/>
                  </a:lnTo>
                  <a:lnTo>
                    <a:pt x="19043" y="8709291"/>
                  </a:lnTo>
                  <a:lnTo>
                    <a:pt x="64272" y="8761661"/>
                  </a:lnTo>
                  <a:lnTo>
                    <a:pt x="152349" y="8785466"/>
                  </a:lnTo>
                  <a:lnTo>
                    <a:pt x="7033361" y="8785466"/>
                  </a:lnTo>
                  <a:lnTo>
                    <a:pt x="7057174" y="8783085"/>
                  </a:lnTo>
                  <a:lnTo>
                    <a:pt x="7109561" y="8766422"/>
                  </a:lnTo>
                  <a:lnTo>
                    <a:pt x="7161949" y="8721193"/>
                  </a:lnTo>
                  <a:lnTo>
                    <a:pt x="7185761" y="8633117"/>
                  </a:lnTo>
                  <a:lnTo>
                    <a:pt x="7185761" y="152349"/>
                  </a:lnTo>
                  <a:lnTo>
                    <a:pt x="7183380" y="128544"/>
                  </a:lnTo>
                  <a:lnTo>
                    <a:pt x="7166711" y="76174"/>
                  </a:lnTo>
                  <a:lnTo>
                    <a:pt x="7121467" y="23804"/>
                  </a:lnTo>
                  <a:lnTo>
                    <a:pt x="7033361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9B95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70199" y="1065389"/>
            <a:ext cx="14420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30" b="1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1500" spc="3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9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500" spc="3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00" spc="155" b="1">
                <a:solidFill>
                  <a:srgbClr val="FFFFFF"/>
                </a:solidFill>
                <a:latin typeface="Calibri"/>
                <a:cs typeface="Calibri"/>
              </a:rPr>
              <a:t>repaso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833" y="1472727"/>
            <a:ext cx="3671570" cy="8604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530860" indent="-175260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531495" algn="l"/>
              </a:tabLst>
            </a:pP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ocupa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la: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0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comercial.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financiera.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administrativa.</a:t>
            </a:r>
            <a:endParaRPr sz="1050">
              <a:latin typeface="Calibri"/>
              <a:cs typeface="Calibri"/>
            </a:endParaRPr>
          </a:p>
          <a:p>
            <a:pPr marL="530860" indent="-17526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531495" algn="l"/>
              </a:tabLst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formal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define: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niveles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jerarquía.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conexiones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40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componentes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empresa.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relaciones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espontáneas.</a:t>
            </a:r>
            <a:endParaRPr sz="1050">
              <a:latin typeface="Calibri"/>
              <a:cs typeface="Calibri"/>
            </a:endParaRPr>
          </a:p>
          <a:p>
            <a:pPr lvl="1" marL="746760" marR="5080" indent="-216535">
              <a:lnSpc>
                <a:spcPts val="1210"/>
              </a:lnSpc>
              <a:spcBef>
                <a:spcPts val="45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2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posición</a:t>
            </a:r>
            <a:r>
              <a:rPr dirty="0" sz="1050" spc="2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ocupan</a:t>
            </a:r>
            <a:r>
              <a:rPr dirty="0" sz="1050" spc="2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trabajadores</a:t>
            </a:r>
            <a:r>
              <a:rPr dirty="0" sz="1050" spc="2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marL="530860" indent="-17526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531495" algn="l"/>
              </a:tabLst>
            </a:pP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humanos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forma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parte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de: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formal.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informal.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objetivos.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Ninguna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cierta.</a:t>
            </a:r>
            <a:endParaRPr sz="1050">
              <a:latin typeface="Calibri"/>
              <a:cs typeface="Calibri"/>
            </a:endParaRPr>
          </a:p>
          <a:p>
            <a:pPr marL="530860" indent="-17526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531495" algn="l"/>
              </a:tabLst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formal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es: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oficial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responsables.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refleja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cargos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directivos.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surge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espontánea.</a:t>
            </a:r>
            <a:endParaRPr sz="1050">
              <a:latin typeface="Calibri"/>
              <a:cs typeface="Calibri"/>
            </a:endParaRPr>
          </a:p>
          <a:p>
            <a:pPr marL="530860" indent="-175895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531495" algn="l"/>
              </a:tabLst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dirección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participativa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objetivos:</a:t>
            </a:r>
            <a:endParaRPr sz="1050">
              <a:latin typeface="Calibri"/>
              <a:cs typeface="Calibri"/>
            </a:endParaRPr>
          </a:p>
          <a:p>
            <a:pPr lvl="1" marL="746760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creada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la organización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informal.</a:t>
            </a:r>
            <a:endParaRPr sz="1050">
              <a:latin typeface="Calibri"/>
              <a:cs typeface="Calibri"/>
            </a:endParaRPr>
          </a:p>
          <a:p>
            <a:pPr lvl="1" marL="746125" marR="5715" indent="-215900">
              <a:lnSpc>
                <a:spcPts val="1210"/>
              </a:lnSpc>
              <a:spcBef>
                <a:spcPts val="459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Divide</a:t>
            </a:r>
            <a:r>
              <a:rPr dirty="0" sz="1050" spc="1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1050" spc="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generales</a:t>
            </a:r>
            <a:r>
              <a:rPr dirty="0" sz="1050" spc="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</a:t>
            </a:r>
            <a:r>
              <a:rPr dirty="0" sz="1050" spc="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parciales.</a:t>
            </a:r>
            <a:endParaRPr sz="1050">
              <a:latin typeface="Calibri"/>
              <a:cs typeface="Calibri"/>
            </a:endParaRPr>
          </a:p>
          <a:p>
            <a:pPr lvl="1" marL="746125" indent="-216535">
              <a:lnSpc>
                <a:spcPct val="100000"/>
              </a:lnSpc>
              <a:spcBef>
                <a:spcPts val="340"/>
              </a:spcBef>
              <a:buFont typeface="Calibri"/>
              <a:buAutoNum type="alphaLcParenR"/>
              <a:tabLst>
                <a:tab pos="746760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sistema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centralizado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dirección.</a:t>
            </a:r>
            <a:endParaRPr sz="1050">
              <a:latin typeface="Calibri"/>
              <a:cs typeface="Calibri"/>
            </a:endParaRPr>
          </a:p>
          <a:p>
            <a:pPr lvl="1" marL="746125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6760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sistema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antiguo.</a:t>
            </a:r>
            <a:endParaRPr sz="1050">
              <a:latin typeface="Calibri"/>
              <a:cs typeface="Calibri"/>
            </a:endParaRPr>
          </a:p>
          <a:p>
            <a:pPr marL="530225" indent="-175260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530860" algn="l"/>
              </a:tabLst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comunicación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descendente:</a:t>
            </a:r>
            <a:endParaRPr sz="1050">
              <a:latin typeface="Calibri"/>
              <a:cs typeface="Calibri"/>
            </a:endParaRPr>
          </a:p>
          <a:p>
            <a:pPr lvl="1" marL="746125" marR="6350" indent="-216535">
              <a:lnSpc>
                <a:spcPts val="1210"/>
              </a:lnSpc>
              <a:spcBef>
                <a:spcPts val="455"/>
              </a:spcBef>
              <a:buFont typeface="Calibri"/>
              <a:buAutoNum type="alphaLcParenR"/>
              <a:tabLst>
                <a:tab pos="746760" algn="l"/>
              </a:tabLst>
            </a:pP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hace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llegar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mandos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interme-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dios.</a:t>
            </a:r>
            <a:endParaRPr sz="1050">
              <a:latin typeface="Calibri"/>
              <a:cs typeface="Calibri"/>
            </a:endParaRPr>
          </a:p>
          <a:p>
            <a:pPr lvl="1" marL="746760" marR="5715" indent="-216535">
              <a:lnSpc>
                <a:spcPts val="1210"/>
              </a:lnSpc>
              <a:spcBef>
                <a:spcPts val="425"/>
              </a:spcBef>
              <a:buFont typeface="Calibri"/>
              <a:buAutoNum type="alphaLcParenR"/>
              <a:tabLst>
                <a:tab pos="746760" algn="l"/>
              </a:tabLst>
            </a:pP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permite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información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niveles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misma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responsabilidad.</a:t>
            </a:r>
            <a:endParaRPr sz="1050">
              <a:latin typeface="Calibri"/>
              <a:cs typeface="Calibri"/>
            </a:endParaRPr>
          </a:p>
          <a:p>
            <a:pPr lvl="1" marL="746125" marR="5080" indent="-215900">
              <a:lnSpc>
                <a:spcPts val="1210"/>
              </a:lnSpc>
              <a:spcBef>
                <a:spcPts val="425"/>
              </a:spcBef>
              <a:buFont typeface="Calibri"/>
              <a:buAutoNum type="alphaLcParenR"/>
              <a:tabLst>
                <a:tab pos="747395" algn="l"/>
              </a:tabLst>
            </a:pPr>
            <a:r>
              <a:rPr dirty="0" sz="1050" spc="110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produce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desde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niveles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jerárquicos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inferio-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hacia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superiores.</a:t>
            </a:r>
            <a:endParaRPr sz="1050">
              <a:latin typeface="Calibri"/>
              <a:cs typeface="Calibri"/>
            </a:endParaRPr>
          </a:p>
          <a:p>
            <a:pPr lvl="1" marL="746125" marR="5715" indent="-215900">
              <a:lnSpc>
                <a:spcPts val="1210"/>
              </a:lnSpc>
              <a:spcBef>
                <a:spcPts val="420"/>
              </a:spcBef>
              <a:buFont typeface="Calibri"/>
              <a:buAutoNum type="alphaLcParenR"/>
              <a:tabLst>
                <a:tab pos="746760" algn="l"/>
              </a:tabLst>
            </a:pP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permite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conocer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inquietudes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subordi-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nados.</a:t>
            </a:r>
            <a:endParaRPr sz="1050">
              <a:latin typeface="Calibri"/>
              <a:cs typeface="Calibri"/>
            </a:endParaRPr>
          </a:p>
          <a:p>
            <a:pPr marL="530225" indent="-175895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530860" algn="l"/>
              </a:tabLst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comunicación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escrita:</a:t>
            </a:r>
            <a:endParaRPr sz="1050">
              <a:latin typeface="Calibri"/>
              <a:cs typeface="Calibri"/>
            </a:endParaRPr>
          </a:p>
          <a:p>
            <a:pPr lvl="1" marL="746125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6760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más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utilizada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lvl="1" marL="746125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6760" algn="l"/>
              </a:tabLst>
            </a:pP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utiliza.</a:t>
            </a:r>
            <a:endParaRPr sz="1050">
              <a:latin typeface="Calibri"/>
              <a:cs typeface="Calibri"/>
            </a:endParaRPr>
          </a:p>
          <a:p>
            <a:pPr lvl="1" marL="746125" indent="-216535">
              <a:lnSpc>
                <a:spcPct val="100000"/>
              </a:lnSpc>
              <a:spcBef>
                <a:spcPts val="375"/>
              </a:spcBef>
              <a:buFont typeface="Calibri"/>
              <a:buAutoNum type="alphaLcParenR"/>
              <a:tabLst>
                <a:tab pos="746760" algn="l"/>
              </a:tabLst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utiliza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contadas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ocasiones.</a:t>
            </a:r>
            <a:endParaRPr sz="1050">
              <a:latin typeface="Calibri"/>
              <a:cs typeface="Calibri"/>
            </a:endParaRPr>
          </a:p>
          <a:p>
            <a:pPr lvl="1" marL="746125" indent="-216535">
              <a:lnSpc>
                <a:spcPct val="100000"/>
              </a:lnSpc>
              <a:spcBef>
                <a:spcPts val="370"/>
              </a:spcBef>
              <a:buFont typeface="Calibri"/>
              <a:buAutoNum type="alphaLcParenR"/>
              <a:tabLst>
                <a:tab pos="746760" algn="l"/>
              </a:tabLst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Ninguna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cierta.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24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18135" y="1520323"/>
            <a:ext cx="11741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8.</a:t>
            </a:r>
            <a:r>
              <a:rPr dirty="0" sz="1050" spc="204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memorándum: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41075" y="1680309"/>
            <a:ext cx="3405504" cy="8004809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480059" indent="-216535">
              <a:lnSpc>
                <a:spcPct val="100000"/>
              </a:lnSpc>
              <a:spcBef>
                <a:spcPts val="4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documento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extenso.</a:t>
            </a:r>
            <a:endParaRPr sz="1050">
              <a:latin typeface="Calibri"/>
              <a:cs typeface="Calibri"/>
            </a:endParaRPr>
          </a:p>
          <a:p>
            <a:pPr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documento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breve.</a:t>
            </a:r>
            <a:endParaRPr sz="1050">
              <a:latin typeface="Calibri"/>
              <a:cs typeface="Calibri"/>
            </a:endParaRPr>
          </a:p>
          <a:p>
            <a:pPr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documento.</a:t>
            </a:r>
            <a:endParaRPr sz="1050">
              <a:latin typeface="Calibri"/>
              <a:cs typeface="Calibri"/>
            </a:endParaRPr>
          </a:p>
          <a:p>
            <a:pPr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documento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externo.</a:t>
            </a:r>
            <a:endParaRPr sz="1050">
              <a:latin typeface="Calibri"/>
              <a:cs typeface="Calibri"/>
            </a:endParaRPr>
          </a:p>
          <a:p>
            <a:pPr marL="264160" indent="-175260">
              <a:lnSpc>
                <a:spcPct val="100000"/>
              </a:lnSpc>
              <a:spcBef>
                <a:spcPts val="320"/>
              </a:spcBef>
              <a:buAutoNum type="arabicPeriod" startAt="9"/>
              <a:tabLst>
                <a:tab pos="264795" algn="l"/>
              </a:tabLst>
            </a:pP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motivaciones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externas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vienen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determinadas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por: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condiciones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salario.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relaciones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compañeros.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Todas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verdaderas.</a:t>
            </a:r>
            <a:endParaRPr sz="10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320"/>
              </a:spcBef>
              <a:buAutoNum type="arabicPeriod" startAt="9"/>
              <a:tabLst>
                <a:tab pos="264795" algn="l"/>
              </a:tabLst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teoría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relaciones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humanas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atribuye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a:</a:t>
            </a:r>
            <a:endParaRPr sz="1050">
              <a:latin typeface="Calibri"/>
              <a:cs typeface="Calibri"/>
            </a:endParaRPr>
          </a:p>
          <a:p>
            <a:pPr lvl="1" marL="380365" indent="-116839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381000" algn="l"/>
              </a:tabLst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Elton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Mayo.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15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Frederick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Taylor.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dos.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ninguno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ellos.</a:t>
            </a:r>
            <a:endParaRPr sz="10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320"/>
              </a:spcBef>
              <a:buAutoNum type="arabicPeriod" startAt="9"/>
              <a:tabLst>
                <a:tab pos="264795" algn="l"/>
              </a:tabLst>
            </a:pP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psicólogo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Abraham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Maslow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distinguió: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Dos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niveles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necesidades.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Cuatro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niveles.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Cinco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niveles.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Seis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niveles.</a:t>
            </a:r>
            <a:endParaRPr sz="10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320"/>
              </a:spcBef>
              <a:buAutoNum type="arabicPeriod" startAt="9"/>
              <a:tabLst>
                <a:tab pos="264795" algn="l"/>
              </a:tabLst>
            </a:pP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absentismo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refiere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a: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Ausencias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justificadas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Ausencias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injustificadas.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Solamente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retrasos.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ausencias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justificadas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injustificadas.</a:t>
            </a:r>
            <a:endParaRPr sz="10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320"/>
              </a:spcBef>
              <a:buAutoNum type="arabicPeriod" startAt="9"/>
              <a:tabLst>
                <a:tab pos="264795" algn="l"/>
              </a:tabLst>
            </a:pP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 disciplinario: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Sirve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controlar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organización.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Sirve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realizar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estadísticas.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especialmente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relevante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absentismo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laboral.</a:t>
            </a:r>
            <a:endParaRPr sz="1050">
              <a:latin typeface="Calibri"/>
              <a:cs typeface="Calibri"/>
            </a:endParaRPr>
          </a:p>
          <a:p>
            <a:pPr lvl="1" marL="480695" indent="-217170">
              <a:lnSpc>
                <a:spcPct val="100000"/>
              </a:lnSpc>
              <a:spcBef>
                <a:spcPts val="330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depende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1050">
              <a:latin typeface="Calibri"/>
              <a:cs typeface="Calibri"/>
            </a:endParaRPr>
          </a:p>
          <a:p>
            <a:pPr marL="264795" indent="-252095">
              <a:lnSpc>
                <a:spcPct val="100000"/>
              </a:lnSpc>
              <a:spcBef>
                <a:spcPts val="320"/>
              </a:spcBef>
              <a:buAutoNum type="arabicPeriod" startAt="9"/>
              <a:tabLst>
                <a:tab pos="265430" algn="l"/>
              </a:tabLst>
            </a:pP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expediente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documentos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ordenan:</a:t>
            </a:r>
            <a:endParaRPr sz="1050">
              <a:latin typeface="Calibri"/>
              <a:cs typeface="Calibri"/>
            </a:endParaRPr>
          </a:p>
          <a:p>
            <a:pPr lvl="1" marL="481330" indent="-217170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1965" algn="l"/>
              </a:tabLst>
            </a:pP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Según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jerárquica.</a:t>
            </a:r>
            <a:endParaRPr sz="1050">
              <a:latin typeface="Calibri"/>
              <a:cs typeface="Calibri"/>
            </a:endParaRPr>
          </a:p>
          <a:p>
            <a:pPr lvl="1" marL="481330" indent="-217170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1965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Cronológicamente.</a:t>
            </a:r>
            <a:endParaRPr sz="1050">
              <a:latin typeface="Calibri"/>
              <a:cs typeface="Calibri"/>
            </a:endParaRPr>
          </a:p>
          <a:p>
            <a:pPr lvl="1" marL="481330" indent="-217170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196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Alfabéticamente.</a:t>
            </a:r>
            <a:endParaRPr sz="1050">
              <a:latin typeface="Calibri"/>
              <a:cs typeface="Calibri"/>
            </a:endParaRPr>
          </a:p>
          <a:p>
            <a:pPr lvl="1" marL="481330" indent="-217170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1965" algn="l"/>
              </a:tabLst>
            </a:pP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Indistintamente.</a:t>
            </a:r>
            <a:endParaRPr sz="1050">
              <a:latin typeface="Calibri"/>
              <a:cs typeface="Calibri"/>
            </a:endParaRPr>
          </a:p>
          <a:p>
            <a:pPr marL="264795" indent="-252095">
              <a:lnSpc>
                <a:spcPct val="100000"/>
              </a:lnSpc>
              <a:spcBef>
                <a:spcPts val="320"/>
              </a:spcBef>
              <a:buAutoNum type="arabicPeriod" startAt="9"/>
              <a:tabLst>
                <a:tab pos="265430" algn="l"/>
              </a:tabLst>
            </a:pP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expediente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es:</a:t>
            </a:r>
            <a:endParaRPr sz="1050">
              <a:latin typeface="Calibri"/>
              <a:cs typeface="Calibri"/>
            </a:endParaRPr>
          </a:p>
          <a:p>
            <a:pPr lvl="1" marL="481330" indent="-217170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1965" algn="l"/>
              </a:tabLst>
            </a:pP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sanción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trabajador.</a:t>
            </a:r>
            <a:endParaRPr sz="1050">
              <a:latin typeface="Calibri"/>
              <a:cs typeface="Calibri"/>
            </a:endParaRPr>
          </a:p>
          <a:p>
            <a:pPr lvl="1" marL="480695" marR="5080" indent="-215900">
              <a:lnSpc>
                <a:spcPts val="1200"/>
              </a:lnSpc>
              <a:spcBef>
                <a:spcPts val="409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documentos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reflejan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historial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laboral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persona.</a:t>
            </a:r>
            <a:endParaRPr sz="1050">
              <a:latin typeface="Calibri"/>
              <a:cs typeface="Calibri"/>
            </a:endParaRPr>
          </a:p>
          <a:p>
            <a:pPr lvl="1" marL="480695" indent="-216535">
              <a:lnSpc>
                <a:spcPct val="100000"/>
              </a:lnSpc>
              <a:spcBef>
                <a:spcPts val="290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calificaciones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obtenidas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curso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formación.</a:t>
            </a:r>
            <a:endParaRPr sz="1050">
              <a:latin typeface="Calibri"/>
              <a:cs typeface="Calibri"/>
            </a:endParaRPr>
          </a:p>
          <a:p>
            <a:pPr lvl="1" marL="480695" indent="-216535">
              <a:lnSpc>
                <a:spcPct val="100000"/>
              </a:lnSpc>
              <a:spcBef>
                <a:spcPts val="320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modifican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si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sufre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variación.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4629" y="1040803"/>
            <a:ext cx="346710" cy="401955"/>
            <a:chOff x="414629" y="1040803"/>
            <a:chExt cx="346710" cy="401955"/>
          </a:xfrm>
        </p:grpSpPr>
        <p:sp>
          <p:nvSpPr>
            <p:cNvPr id="14" name="object 14"/>
            <p:cNvSpPr/>
            <p:nvPr/>
          </p:nvSpPr>
          <p:spPr>
            <a:xfrm>
              <a:off x="414629" y="1040804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30" y="151561"/>
                  </a:moveTo>
                  <a:lnTo>
                    <a:pt x="340233" y="111277"/>
                  </a:lnTo>
                  <a:lnTo>
                    <a:pt x="322783" y="75082"/>
                  </a:lnTo>
                  <a:lnTo>
                    <a:pt x="295694" y="44399"/>
                  </a:lnTo>
                  <a:lnTo>
                    <a:pt x="260642" y="20701"/>
                  </a:lnTo>
                  <a:lnTo>
                    <a:pt x="219278" y="5422"/>
                  </a:lnTo>
                  <a:lnTo>
                    <a:pt x="173240" y="0"/>
                  </a:lnTo>
                  <a:lnTo>
                    <a:pt x="127177" y="5422"/>
                  </a:lnTo>
                  <a:lnTo>
                    <a:pt x="85788" y="20701"/>
                  </a:lnTo>
                  <a:lnTo>
                    <a:pt x="50723" y="44399"/>
                  </a:lnTo>
                  <a:lnTo>
                    <a:pt x="23647" y="75082"/>
                  </a:lnTo>
                  <a:lnTo>
                    <a:pt x="6184" y="111277"/>
                  </a:lnTo>
                  <a:lnTo>
                    <a:pt x="0" y="151561"/>
                  </a:lnTo>
                  <a:lnTo>
                    <a:pt x="6184" y="191871"/>
                  </a:lnTo>
                  <a:lnTo>
                    <a:pt x="23647" y="228066"/>
                  </a:lnTo>
                  <a:lnTo>
                    <a:pt x="50723" y="258737"/>
                  </a:lnTo>
                  <a:lnTo>
                    <a:pt x="85788" y="282435"/>
                  </a:lnTo>
                  <a:lnTo>
                    <a:pt x="127177" y="297700"/>
                  </a:lnTo>
                  <a:lnTo>
                    <a:pt x="173240" y="303110"/>
                  </a:lnTo>
                  <a:lnTo>
                    <a:pt x="190588" y="301078"/>
                  </a:lnTo>
                  <a:lnTo>
                    <a:pt x="289775" y="401434"/>
                  </a:lnTo>
                  <a:lnTo>
                    <a:pt x="267436" y="277850"/>
                  </a:lnTo>
                  <a:lnTo>
                    <a:pt x="295694" y="258737"/>
                  </a:lnTo>
                  <a:lnTo>
                    <a:pt x="322783" y="228066"/>
                  </a:lnTo>
                  <a:lnTo>
                    <a:pt x="340233" y="191871"/>
                  </a:lnTo>
                  <a:lnTo>
                    <a:pt x="346430" y="1515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24" y="1048740"/>
              <a:ext cx="228104" cy="1530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6415" y="1100976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90">
                  <a:moveTo>
                    <a:pt x="36588" y="0"/>
                  </a:moveTo>
                  <a:lnTo>
                    <a:pt x="28359" y="10058"/>
                  </a:lnTo>
                  <a:lnTo>
                    <a:pt x="12001" y="37465"/>
                  </a:lnTo>
                  <a:lnTo>
                    <a:pt x="0" y="78079"/>
                  </a:lnTo>
                  <a:lnTo>
                    <a:pt x="4838" y="127749"/>
                  </a:lnTo>
                  <a:lnTo>
                    <a:pt x="5003" y="114769"/>
                  </a:lnTo>
                  <a:lnTo>
                    <a:pt x="7950" y="82473"/>
                  </a:lnTo>
                  <a:lnTo>
                    <a:pt x="17259" y="40881"/>
                  </a:lnTo>
                  <a:lnTo>
                    <a:pt x="36588" y="0"/>
                  </a:lnTo>
                  <a:close/>
                </a:path>
                <a:path w="213359" h="262890">
                  <a:moveTo>
                    <a:pt x="213144" y="262483"/>
                  </a:moveTo>
                  <a:lnTo>
                    <a:pt x="194157" y="231482"/>
                  </a:lnTo>
                  <a:lnTo>
                    <a:pt x="191325" y="226860"/>
                  </a:lnTo>
                  <a:lnTo>
                    <a:pt x="187845" y="221157"/>
                  </a:lnTo>
                  <a:lnTo>
                    <a:pt x="170776" y="225463"/>
                  </a:lnTo>
                  <a:lnTo>
                    <a:pt x="147701" y="226758"/>
                  </a:lnTo>
                  <a:lnTo>
                    <a:pt x="123291" y="226695"/>
                  </a:lnTo>
                  <a:lnTo>
                    <a:pt x="113487" y="226326"/>
                  </a:lnTo>
                  <a:lnTo>
                    <a:pt x="131216" y="231927"/>
                  </a:lnTo>
                  <a:lnTo>
                    <a:pt x="154609" y="233172"/>
                  </a:lnTo>
                  <a:lnTo>
                    <a:pt x="175006" y="232283"/>
                  </a:lnTo>
                  <a:lnTo>
                    <a:pt x="183730" y="231482"/>
                  </a:lnTo>
                  <a:lnTo>
                    <a:pt x="213144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822" y="1103909"/>
              <a:ext cx="143065" cy="167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8988" y="9928305"/>
            <a:ext cx="318770" cy="320675"/>
          </a:xfrm>
          <a:custGeom>
            <a:avLst/>
            <a:gdLst/>
            <a:ahLst/>
            <a:cxnLst/>
            <a:rect l="l" t="t" r="r" b="b"/>
            <a:pathLst>
              <a:path w="318770" h="320675">
                <a:moveTo>
                  <a:pt x="318711" y="320594"/>
                </a:moveTo>
                <a:lnTo>
                  <a:pt x="0" y="320594"/>
                </a:lnTo>
                <a:lnTo>
                  <a:pt x="2947" y="280423"/>
                </a:lnTo>
                <a:lnTo>
                  <a:pt x="13341" y="233887"/>
                </a:lnTo>
                <a:lnTo>
                  <a:pt x="30039" y="190082"/>
                </a:lnTo>
                <a:lnTo>
                  <a:pt x="52531" y="149518"/>
                </a:lnTo>
                <a:lnTo>
                  <a:pt x="80307" y="112707"/>
                </a:lnTo>
                <a:lnTo>
                  <a:pt x="112856" y="80158"/>
                </a:lnTo>
                <a:lnTo>
                  <a:pt x="149667" y="52382"/>
                </a:lnTo>
                <a:lnTo>
                  <a:pt x="190231" y="29889"/>
                </a:lnTo>
                <a:lnTo>
                  <a:pt x="234036" y="13191"/>
                </a:lnTo>
                <a:lnTo>
                  <a:pt x="280572" y="2798"/>
                </a:lnTo>
                <a:lnTo>
                  <a:pt x="318711" y="0"/>
                </a:lnTo>
                <a:lnTo>
                  <a:pt x="318711" y="320594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573" y="0"/>
            <a:ext cx="1150126" cy="8339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00">
              <a:lnSpc>
                <a:spcPct val="100000"/>
              </a:lnSpc>
              <a:spcBef>
                <a:spcPts val="100"/>
              </a:spcBef>
              <a:tabLst>
                <a:tab pos="5158740" algn="l"/>
              </a:tabLst>
            </a:pPr>
            <a:r>
              <a:rPr dirty="0" baseline="3086" sz="1350">
                <a:latin typeface="Times New Roman"/>
                <a:cs typeface="Times New Roman"/>
              </a:rPr>
              <a:t> 	</a:t>
            </a:r>
            <a:r>
              <a:rPr dirty="0" baseline="3086" sz="1350" spc="22"/>
              <a:t>El</a:t>
            </a:r>
            <a:r>
              <a:rPr dirty="0" baseline="3086" sz="1350" spc="97"/>
              <a:t> </a:t>
            </a:r>
            <a:r>
              <a:rPr dirty="0" baseline="3086" sz="1350" spc="67"/>
              <a:t>área</a:t>
            </a:r>
            <a:r>
              <a:rPr dirty="0" baseline="3086" sz="1350" spc="97"/>
              <a:t> </a:t>
            </a:r>
            <a:r>
              <a:rPr dirty="0" baseline="3086" sz="1350" spc="44"/>
              <a:t>de</a:t>
            </a:r>
            <a:r>
              <a:rPr dirty="0" baseline="3086" sz="1350" spc="104"/>
              <a:t> </a:t>
            </a:r>
            <a:r>
              <a:rPr dirty="0" baseline="3086" sz="1350" spc="7"/>
              <a:t>recursos</a:t>
            </a:r>
            <a:r>
              <a:rPr dirty="0" baseline="3086" sz="1350" spc="97"/>
              <a:t> </a:t>
            </a:r>
            <a:r>
              <a:rPr dirty="0" baseline="3086" sz="1350" spc="15"/>
              <a:t>humanos   </a:t>
            </a:r>
            <a:r>
              <a:rPr dirty="0" baseline="3086" sz="1350" spc="60"/>
              <a:t> </a:t>
            </a:r>
            <a:r>
              <a:rPr dirty="0" sz="2500" spc="270"/>
              <a:t>1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6287" y="978700"/>
            <a:ext cx="7211695" cy="8811260"/>
            <a:chOff x="726287" y="978700"/>
            <a:chExt cx="7211695" cy="8811260"/>
          </a:xfrm>
        </p:grpSpPr>
        <p:sp>
          <p:nvSpPr>
            <p:cNvPr id="6" name="object 6"/>
            <p:cNvSpPr/>
            <p:nvPr/>
          </p:nvSpPr>
          <p:spPr>
            <a:xfrm>
              <a:off x="738987" y="991387"/>
              <a:ext cx="7186295" cy="410845"/>
            </a:xfrm>
            <a:custGeom>
              <a:avLst/>
              <a:gdLst/>
              <a:ahLst/>
              <a:cxnLst/>
              <a:rect l="l" t="t" r="r" b="b"/>
              <a:pathLst>
                <a:path w="7186295" h="410844">
                  <a:moveTo>
                    <a:pt x="7185761" y="410578"/>
                  </a:moveTo>
                  <a:lnTo>
                    <a:pt x="0" y="410578"/>
                  </a:lnTo>
                  <a:lnTo>
                    <a:pt x="0" y="152361"/>
                  </a:lnTo>
                  <a:lnTo>
                    <a:pt x="23804" y="64277"/>
                  </a:lnTo>
                  <a:lnTo>
                    <a:pt x="76174" y="19045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7033361" y="0"/>
                  </a:lnTo>
                  <a:lnTo>
                    <a:pt x="7121467" y="23806"/>
                  </a:lnTo>
                  <a:lnTo>
                    <a:pt x="7166711" y="76180"/>
                  </a:lnTo>
                  <a:lnTo>
                    <a:pt x="7183380" y="128555"/>
                  </a:lnTo>
                  <a:lnTo>
                    <a:pt x="7185761" y="152361"/>
                  </a:lnTo>
                  <a:lnTo>
                    <a:pt x="7185761" y="410578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8987" y="991400"/>
              <a:ext cx="7186295" cy="8785860"/>
            </a:xfrm>
            <a:custGeom>
              <a:avLst/>
              <a:gdLst/>
              <a:ahLst/>
              <a:cxnLst/>
              <a:rect l="l" t="t" r="r" b="b"/>
              <a:pathLst>
                <a:path w="7186295" h="8785860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8633117"/>
                  </a:lnTo>
                  <a:lnTo>
                    <a:pt x="2380" y="8656921"/>
                  </a:lnTo>
                  <a:lnTo>
                    <a:pt x="19043" y="8709291"/>
                  </a:lnTo>
                  <a:lnTo>
                    <a:pt x="64272" y="8761661"/>
                  </a:lnTo>
                  <a:lnTo>
                    <a:pt x="152349" y="8785466"/>
                  </a:lnTo>
                  <a:lnTo>
                    <a:pt x="7033361" y="8785466"/>
                  </a:lnTo>
                  <a:lnTo>
                    <a:pt x="7057174" y="8783085"/>
                  </a:lnTo>
                  <a:lnTo>
                    <a:pt x="7109561" y="8766422"/>
                  </a:lnTo>
                  <a:lnTo>
                    <a:pt x="7161949" y="8721193"/>
                  </a:lnTo>
                  <a:lnTo>
                    <a:pt x="7185761" y="8633117"/>
                  </a:lnTo>
                  <a:lnTo>
                    <a:pt x="7185761" y="152349"/>
                  </a:lnTo>
                  <a:lnTo>
                    <a:pt x="7183380" y="128544"/>
                  </a:lnTo>
                  <a:lnTo>
                    <a:pt x="7166711" y="76174"/>
                  </a:lnTo>
                  <a:lnTo>
                    <a:pt x="7121467" y="23804"/>
                  </a:lnTo>
                  <a:lnTo>
                    <a:pt x="7033361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FABE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716938" y="1059201"/>
            <a:ext cx="26752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70" b="1">
                <a:solidFill>
                  <a:srgbClr val="231F1F"/>
                </a:solidFill>
                <a:latin typeface="Calibri"/>
                <a:cs typeface="Calibri"/>
              </a:rPr>
              <a:t>Comprueba</a:t>
            </a:r>
            <a:r>
              <a:rPr dirty="0" sz="1500" spc="3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500" spc="15" b="1">
                <a:solidFill>
                  <a:srgbClr val="231F1F"/>
                </a:solidFill>
                <a:latin typeface="Calibri"/>
                <a:cs typeface="Calibri"/>
              </a:rPr>
              <a:t>tu</a:t>
            </a:r>
            <a:r>
              <a:rPr dirty="0" sz="1500" spc="3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500" spc="175" b="1">
                <a:solidFill>
                  <a:srgbClr val="231F1F"/>
                </a:solidFill>
                <a:latin typeface="Calibri"/>
                <a:cs typeface="Calibri"/>
              </a:rPr>
              <a:t>aprendizaje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3900" y="1511334"/>
            <a:ext cx="3393440" cy="336169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210"/>
              </a:lnSpc>
              <a:spcBef>
                <a:spcPts val="180"/>
              </a:spcBef>
            </a:pP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Analizar</a:t>
            </a:r>
            <a:r>
              <a:rPr dirty="0" sz="1050" spc="2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2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diferentes</a:t>
            </a:r>
            <a:r>
              <a:rPr dirty="0" sz="1050" spc="2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formas</a:t>
            </a:r>
            <a:r>
              <a:rPr dirty="0" sz="1050" spc="2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organizar</a:t>
            </a:r>
            <a:r>
              <a:rPr dirty="0" sz="1050" spc="2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20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departa- </a:t>
            </a:r>
            <a:r>
              <a:rPr dirty="0" sz="1050" spc="-2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0" b="1">
                <a:solidFill>
                  <a:srgbClr val="231F1F"/>
                </a:solidFill>
                <a:latin typeface="Calibri"/>
                <a:cs typeface="Calibri"/>
              </a:rPr>
              <a:t>mento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1050">
              <a:latin typeface="Calibri"/>
              <a:cs typeface="Calibri"/>
            </a:endParaRPr>
          </a:p>
          <a:p>
            <a:pPr algn="just" marL="264160" marR="6985" indent="-175260">
              <a:lnSpc>
                <a:spcPts val="1210"/>
              </a:lnSpc>
              <a:spcBef>
                <a:spcPts val="860"/>
              </a:spcBef>
              <a:buAutoNum type="arabicPeriod"/>
              <a:tabLst>
                <a:tab pos="264795" algn="l"/>
              </a:tabLst>
            </a:pP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¿En qué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diferencian 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la organización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formal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infor-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mal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empresas?</a:t>
            </a:r>
            <a:endParaRPr sz="1050">
              <a:latin typeface="Calibri"/>
              <a:cs typeface="Calibri"/>
            </a:endParaRPr>
          </a:p>
          <a:p>
            <a:pPr algn="just" marL="264160" marR="6985" indent="-175260">
              <a:lnSpc>
                <a:spcPts val="1210"/>
              </a:lnSpc>
              <a:spcBef>
                <a:spcPts val="855"/>
              </a:spcBef>
              <a:buAutoNum type="arabicPeriod"/>
              <a:tabLst>
                <a:tab pos="264795" algn="l"/>
              </a:tabLst>
            </a:pP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¿Cuál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fundamento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jerár-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quica?</a:t>
            </a:r>
            <a:endParaRPr sz="1050">
              <a:latin typeface="Calibri"/>
              <a:cs typeface="Calibri"/>
            </a:endParaRPr>
          </a:p>
          <a:p>
            <a:pPr algn="just" marL="264160" marR="6350" indent="-175260">
              <a:lnSpc>
                <a:spcPts val="1210"/>
              </a:lnSpc>
              <a:spcBef>
                <a:spcPts val="855"/>
              </a:spcBef>
              <a:buAutoNum type="arabicPeriod"/>
              <a:tabLst>
                <a:tab pos="264795" algn="l"/>
              </a:tabLst>
            </a:pP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¿Qué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organización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objetivos?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¿En qué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dife- </a:t>
            </a:r>
            <a:r>
              <a:rPr dirty="0" sz="1050" spc="-2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rencia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dirección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participativa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objetivos?</a:t>
            </a:r>
            <a:endParaRPr sz="1050">
              <a:latin typeface="Calibri"/>
              <a:cs typeface="Calibri"/>
            </a:endParaRPr>
          </a:p>
          <a:p>
            <a:pPr algn="just" marL="264160" marR="5080" indent="-175260">
              <a:lnSpc>
                <a:spcPts val="1210"/>
              </a:lnSpc>
              <a:spcBef>
                <a:spcPts val="860"/>
              </a:spcBef>
              <a:buAutoNum type="arabicPeriod"/>
              <a:tabLst>
                <a:tab pos="264795" algn="l"/>
              </a:tabLst>
            </a:pP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Dibuja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organigrama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reflejen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fun-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ciones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del departamento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recursos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humanos 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principales actividades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realizan 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cumplir 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1050" spc="-2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función.</a:t>
            </a:r>
            <a:endParaRPr sz="1050">
              <a:latin typeface="Calibri"/>
              <a:cs typeface="Calibri"/>
            </a:endParaRPr>
          </a:p>
          <a:p>
            <a:pPr marL="264160" indent="-175260">
              <a:lnSpc>
                <a:spcPct val="100000"/>
              </a:lnSpc>
              <a:spcBef>
                <a:spcPts val="785"/>
              </a:spcBef>
              <a:buAutoNum type="arabicPeriod"/>
              <a:tabLst>
                <a:tab pos="264795" algn="l"/>
              </a:tabLst>
            </a:pP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¿Qué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conoce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como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 i="1">
                <a:solidFill>
                  <a:srgbClr val="231F1F"/>
                </a:solidFill>
                <a:latin typeface="Calibri"/>
                <a:cs typeface="Calibri"/>
              </a:rPr>
              <a:t>staffs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?</a:t>
            </a:r>
            <a:endParaRPr sz="1050">
              <a:latin typeface="Calibri"/>
              <a:cs typeface="Calibri"/>
            </a:endParaRPr>
          </a:p>
          <a:p>
            <a:pPr marL="264160" indent="-17526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264795" algn="l"/>
              </a:tabLst>
            </a:pP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¿En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qué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esta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basada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jerárquica?</a:t>
            </a:r>
            <a:endParaRPr sz="1050">
              <a:latin typeface="Calibri"/>
              <a:cs typeface="Calibri"/>
            </a:endParaRPr>
          </a:p>
          <a:p>
            <a:pPr marL="264160" indent="-175260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264795" algn="l"/>
              </a:tabLst>
            </a:pP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Define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concepto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liderazgo.</a:t>
            </a:r>
            <a:endParaRPr sz="1050">
              <a:latin typeface="Calibri"/>
              <a:cs typeface="Calibri"/>
            </a:endParaRPr>
          </a:p>
          <a:p>
            <a:pPr marL="264160" indent="-175260">
              <a:lnSpc>
                <a:spcPct val="100000"/>
              </a:lnSpc>
              <a:spcBef>
                <a:spcPts val="800"/>
              </a:spcBef>
              <a:buAutoNum type="arabicPeriod"/>
              <a:tabLst>
                <a:tab pos="264795" algn="l"/>
              </a:tabLst>
            </a:pP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¿Qué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conoce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como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perfil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profesional?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883" y="5057471"/>
            <a:ext cx="3392170" cy="601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Definir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funciones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marL="264160" marR="5080" indent="-175260">
              <a:lnSpc>
                <a:spcPts val="1210"/>
              </a:lnSpc>
              <a:spcBef>
                <a:spcPts val="885"/>
              </a:spcBef>
            </a:pP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9.</a:t>
            </a:r>
            <a:r>
              <a:rPr dirty="0" sz="1050" spc="2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siguientes</a:t>
            </a:r>
            <a:r>
              <a:rPr dirty="0" sz="105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funciones,</a:t>
            </a:r>
            <a:r>
              <a:rPr dirty="0" sz="105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señala</a:t>
            </a:r>
            <a:r>
              <a:rPr dirty="0" sz="105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5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correspon- </a:t>
            </a:r>
            <a:r>
              <a:rPr dirty="0" sz="1050" spc="-2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den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0" b="1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128560" y="5816346"/>
          <a:ext cx="3119755" cy="382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5830"/>
                <a:gridCol w="911859"/>
              </a:tblGrid>
              <a:tr h="4063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dirty="0" sz="105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Funciones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12446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118110" marR="110489" indent="119380">
                        <a:lnSpc>
                          <a:spcPts val="1200"/>
                        </a:lnSpc>
                        <a:spcBef>
                          <a:spcPts val="470"/>
                        </a:spcBef>
                      </a:pP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Gestión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de</a:t>
                      </a:r>
                      <a:r>
                        <a:rPr dirty="0" sz="1050" spc="-4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personal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Control del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absentismo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81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Selección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personal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Régimen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disciplinario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61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Formación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personal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Gestión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nóminas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y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seguros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sociales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81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Planificación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de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plantilla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761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Gestión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permisos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Tramitación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suspensiones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empleo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81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Horas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extraordinarias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Perfil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candidatos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7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un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puesto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trabajo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761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Bajas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por enfermedad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Tramitación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despidos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34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812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Negociación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colectiva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34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61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Servicios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médicos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empresa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34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Residencias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vacaciones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34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409137" y="1511334"/>
            <a:ext cx="3394075" cy="2173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4160" indent="-252095">
              <a:lnSpc>
                <a:spcPct val="100000"/>
              </a:lnSpc>
              <a:spcBef>
                <a:spcPts val="100"/>
              </a:spcBef>
              <a:buAutoNum type="arabicPeriod" startAt="10"/>
              <a:tabLst>
                <a:tab pos="264795" algn="l"/>
              </a:tabLst>
            </a:pP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¿Para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qué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sirve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objetivos?</a:t>
            </a:r>
            <a:endParaRPr sz="1050">
              <a:latin typeface="Calibri"/>
              <a:cs typeface="Calibri"/>
            </a:endParaRPr>
          </a:p>
          <a:p>
            <a:pPr marL="264160" marR="5080" indent="-252095">
              <a:lnSpc>
                <a:spcPct val="100000"/>
              </a:lnSpc>
              <a:spcBef>
                <a:spcPts val="855"/>
              </a:spcBef>
              <a:buAutoNum type="arabicPeriod" startAt="10"/>
              <a:tabLst>
                <a:tab pos="264795" algn="l"/>
              </a:tabLst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Explica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cometido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0" b="1">
                <a:solidFill>
                  <a:srgbClr val="231F1F"/>
                </a:solidFill>
                <a:latin typeface="Calibri"/>
                <a:cs typeface="Calibri"/>
              </a:rPr>
              <a:t>tiene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función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relaciones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labo- </a:t>
            </a:r>
            <a:r>
              <a:rPr dirty="0" sz="1050" spc="-2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rales.</a:t>
            </a:r>
            <a:endParaRPr sz="10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865"/>
              </a:spcBef>
              <a:buAutoNum type="arabicPeriod" startAt="10"/>
              <a:tabLst>
                <a:tab pos="264795" algn="l"/>
              </a:tabLst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Explica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qué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expediente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marL="264160" marR="7620" indent="-252095">
              <a:lnSpc>
                <a:spcPct val="100000"/>
              </a:lnSpc>
              <a:spcBef>
                <a:spcPts val="860"/>
              </a:spcBef>
              <a:buAutoNum type="arabicPeriod" startAt="10"/>
              <a:tabLst>
                <a:tab pos="264795" algn="l"/>
              </a:tabLst>
            </a:pP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Enumera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principales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documentos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forman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parte </a:t>
            </a:r>
            <a:r>
              <a:rPr dirty="0" sz="1050" spc="-2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expediente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laboral.</a:t>
            </a:r>
            <a:endParaRPr sz="1050">
              <a:latin typeface="Calibri"/>
              <a:cs typeface="Calibri"/>
            </a:endParaRPr>
          </a:p>
          <a:p>
            <a:pPr marL="264160" marR="5715" indent="-252095">
              <a:lnSpc>
                <a:spcPct val="100000"/>
              </a:lnSpc>
              <a:spcBef>
                <a:spcPts val="860"/>
              </a:spcBef>
              <a:buAutoNum type="arabicPeriod" startAt="10"/>
              <a:tabLst>
                <a:tab pos="264795" algn="l"/>
              </a:tabLst>
            </a:pP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¿Cómo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pueden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ordenar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expedientes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personal </a:t>
            </a:r>
            <a:r>
              <a:rPr dirty="0" sz="1050" spc="-2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empresa?</a:t>
            </a:r>
            <a:endParaRPr sz="1050">
              <a:latin typeface="Calibri"/>
              <a:cs typeface="Calibri"/>
            </a:endParaRPr>
          </a:p>
          <a:p>
            <a:pPr marL="264160" marR="6350" indent="-252095">
              <a:lnSpc>
                <a:spcPct val="100000"/>
              </a:lnSpc>
              <a:spcBef>
                <a:spcPts val="865"/>
              </a:spcBef>
              <a:buAutoNum type="arabicPeriod" startAt="10"/>
              <a:tabLst>
                <a:tab pos="264795" algn="l"/>
              </a:tabLst>
            </a:pP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Ordena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departamentos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siguientes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expedientes </a:t>
            </a:r>
            <a:r>
              <a:rPr dirty="0" sz="1050" spc="-2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personales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trabajadores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empresa: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21835" y="3812883"/>
          <a:ext cx="3119755" cy="3375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7495"/>
                <a:gridCol w="1558925"/>
              </a:tblGrid>
              <a:tr h="253949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050" spc="2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Nombre</a:t>
                      </a: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4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apellidos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36703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050" spc="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Departamento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</a:tr>
              <a:tr h="354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Ricardo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Gómez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Martínez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328930">
                        <a:lnSpc>
                          <a:spcPct val="104099"/>
                        </a:lnSpc>
                        <a:spcBef>
                          <a:spcPts val="38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recursos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humanos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61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Salustiano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Díez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Enate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comercial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799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Patricio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Oñate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Pérez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financiero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61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Lucía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Pérez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Cortés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financiero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761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María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Barea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Zubieta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comercial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Tomás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Salam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Royo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técnico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81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Luciano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Pérez Cortés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financiero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3546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María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Gutiérrez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Salinas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328930">
                        <a:lnSpc>
                          <a:spcPct val="104099"/>
                        </a:lnSpc>
                        <a:spcBef>
                          <a:spcPts val="38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recursos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humanos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81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Asunción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Bueno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Mayo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técnico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Laureano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Fuentes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Hoyo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comercial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61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Carmen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Salmón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Rojo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técnico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3547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Asunción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González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Pérez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328930">
                        <a:lnSpc>
                          <a:spcPct val="104099"/>
                        </a:lnSpc>
                        <a:spcBef>
                          <a:spcPts val="384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recursos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humanos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8894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4409138" y="7367422"/>
            <a:ext cx="3627120" cy="2706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Identificar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tipos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comunicación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algn="just" marL="264160" marR="239395" indent="-252095">
              <a:lnSpc>
                <a:spcPct val="100000"/>
              </a:lnSpc>
              <a:spcBef>
                <a:spcPts val="1140"/>
              </a:spcBef>
              <a:buAutoNum type="arabicPeriod" startAt="16"/>
              <a:tabLst>
                <a:tab pos="264795" algn="l"/>
              </a:tabLst>
            </a:pP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Define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comunicaciones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descendente, ascendente 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lateral.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Represéntalas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mediante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esquema.</a:t>
            </a:r>
            <a:endParaRPr sz="10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865"/>
              </a:spcBef>
              <a:buAutoNum type="arabicPeriod" startAt="16"/>
              <a:tabLst>
                <a:tab pos="264795" algn="l"/>
              </a:tabLst>
            </a:pP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¿Para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qué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sirve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comunicación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ascendente?</a:t>
            </a:r>
            <a:endParaRPr sz="1050">
              <a:latin typeface="Calibri"/>
              <a:cs typeface="Calibri"/>
            </a:endParaRPr>
          </a:p>
          <a:p>
            <a:pPr algn="just" marL="264160" marR="238760" indent="-252095">
              <a:lnSpc>
                <a:spcPct val="100000"/>
              </a:lnSpc>
              <a:spcBef>
                <a:spcPts val="855"/>
              </a:spcBef>
              <a:buAutoNum type="arabicPeriod" startAt="16"/>
              <a:tabLst>
                <a:tab pos="264795" algn="l"/>
              </a:tabLst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¿Cuáles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barreras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tiene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ascendente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su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propagación?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31F1F"/>
              </a:buClr>
              <a:buFont typeface="Calibri"/>
              <a:buAutoNum type="arabicPeriod" startAt="16"/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Analizar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la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algn="just" marL="264160" marR="239395" indent="-252095">
              <a:lnSpc>
                <a:spcPct val="100000"/>
              </a:lnSpc>
              <a:spcBef>
                <a:spcPts val="860"/>
              </a:spcBef>
              <a:buAutoNum type="arabicPeriod" startAt="19"/>
              <a:tabLst>
                <a:tab pos="264795" algn="l"/>
              </a:tabLst>
            </a:pP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Consulta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convenio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colectivo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de oficinas 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despa- 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chos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40" b="1">
                <a:solidFill>
                  <a:srgbClr val="231F1F"/>
                </a:solidFill>
                <a:latin typeface="Calibri"/>
                <a:cs typeface="Calibri"/>
              </a:rPr>
              <a:t>tu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comunidad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autónoma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número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faltas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establecidas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justificar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despido.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25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506348" y="1026515"/>
            <a:ext cx="346710" cy="401955"/>
            <a:chOff x="7506348" y="1026515"/>
            <a:chExt cx="346710" cy="401955"/>
          </a:xfrm>
        </p:grpSpPr>
        <p:sp>
          <p:nvSpPr>
            <p:cNvPr id="16" name="object 16"/>
            <p:cNvSpPr/>
            <p:nvPr/>
          </p:nvSpPr>
          <p:spPr>
            <a:xfrm>
              <a:off x="7506348" y="1026516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17" y="151561"/>
                  </a:moveTo>
                  <a:lnTo>
                    <a:pt x="340220" y="111277"/>
                  </a:lnTo>
                  <a:lnTo>
                    <a:pt x="322757" y="75082"/>
                  </a:lnTo>
                  <a:lnTo>
                    <a:pt x="295668" y="44399"/>
                  </a:lnTo>
                  <a:lnTo>
                    <a:pt x="260604" y="20701"/>
                  </a:lnTo>
                  <a:lnTo>
                    <a:pt x="219227" y="5422"/>
                  </a:lnTo>
                  <a:lnTo>
                    <a:pt x="173189" y="0"/>
                  </a:lnTo>
                  <a:lnTo>
                    <a:pt x="127139" y="5422"/>
                  </a:lnTo>
                  <a:lnTo>
                    <a:pt x="85763" y="20701"/>
                  </a:lnTo>
                  <a:lnTo>
                    <a:pt x="50723" y="44399"/>
                  </a:lnTo>
                  <a:lnTo>
                    <a:pt x="23634" y="75082"/>
                  </a:lnTo>
                  <a:lnTo>
                    <a:pt x="6184" y="111277"/>
                  </a:lnTo>
                  <a:lnTo>
                    <a:pt x="0" y="151561"/>
                  </a:lnTo>
                  <a:lnTo>
                    <a:pt x="6184" y="191858"/>
                  </a:lnTo>
                  <a:lnTo>
                    <a:pt x="23634" y="228053"/>
                  </a:lnTo>
                  <a:lnTo>
                    <a:pt x="50723" y="258724"/>
                  </a:lnTo>
                  <a:lnTo>
                    <a:pt x="78968" y="277837"/>
                  </a:lnTo>
                  <a:lnTo>
                    <a:pt x="56654" y="401447"/>
                  </a:lnTo>
                  <a:lnTo>
                    <a:pt x="155829" y="301078"/>
                  </a:lnTo>
                  <a:lnTo>
                    <a:pt x="173189" y="303110"/>
                  </a:lnTo>
                  <a:lnTo>
                    <a:pt x="219227" y="297700"/>
                  </a:lnTo>
                  <a:lnTo>
                    <a:pt x="260604" y="282422"/>
                  </a:lnTo>
                  <a:lnTo>
                    <a:pt x="295668" y="258724"/>
                  </a:lnTo>
                  <a:lnTo>
                    <a:pt x="322757" y="228053"/>
                  </a:lnTo>
                  <a:lnTo>
                    <a:pt x="340220" y="191858"/>
                  </a:lnTo>
                  <a:lnTo>
                    <a:pt x="346417" y="1515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5478" y="1034452"/>
              <a:ext cx="228104" cy="1530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27836" y="1086689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90">
                  <a:moveTo>
                    <a:pt x="99618" y="226275"/>
                  </a:moveTo>
                  <a:lnTo>
                    <a:pt x="89814" y="226644"/>
                  </a:lnTo>
                  <a:lnTo>
                    <a:pt x="67297" y="226809"/>
                  </a:lnTo>
                  <a:lnTo>
                    <a:pt x="42354" y="225437"/>
                  </a:lnTo>
                  <a:lnTo>
                    <a:pt x="25298" y="221157"/>
                  </a:lnTo>
                  <a:lnTo>
                    <a:pt x="0" y="262432"/>
                  </a:lnTo>
                  <a:lnTo>
                    <a:pt x="29425" y="231482"/>
                  </a:lnTo>
                  <a:lnTo>
                    <a:pt x="38138" y="232283"/>
                  </a:lnTo>
                  <a:lnTo>
                    <a:pt x="58521" y="233159"/>
                  </a:lnTo>
                  <a:lnTo>
                    <a:pt x="81902" y="231902"/>
                  </a:lnTo>
                  <a:lnTo>
                    <a:pt x="83223" y="231482"/>
                  </a:lnTo>
                  <a:lnTo>
                    <a:pt x="97942" y="226809"/>
                  </a:lnTo>
                  <a:lnTo>
                    <a:pt x="99618" y="226275"/>
                  </a:lnTo>
                  <a:close/>
                </a:path>
                <a:path w="213359" h="262890">
                  <a:moveTo>
                    <a:pt x="213118" y="78054"/>
                  </a:moveTo>
                  <a:lnTo>
                    <a:pt x="201129" y="37439"/>
                  </a:lnTo>
                  <a:lnTo>
                    <a:pt x="184785" y="10058"/>
                  </a:lnTo>
                  <a:lnTo>
                    <a:pt x="176568" y="0"/>
                  </a:lnTo>
                  <a:lnTo>
                    <a:pt x="195872" y="40855"/>
                  </a:lnTo>
                  <a:lnTo>
                    <a:pt x="205168" y="82448"/>
                  </a:lnTo>
                  <a:lnTo>
                    <a:pt x="208089" y="114757"/>
                  </a:lnTo>
                  <a:lnTo>
                    <a:pt x="208267" y="127749"/>
                  </a:lnTo>
                  <a:lnTo>
                    <a:pt x="213118" y="780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2042" y="1095629"/>
              <a:ext cx="161086" cy="147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" y="0"/>
            <a:ext cx="1168006" cy="8339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949" y="270630"/>
            <a:ext cx="17811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500" spc="270"/>
              <a:t>1</a:t>
            </a:r>
            <a:r>
              <a:rPr dirty="0" u="none" sz="2500" spc="50"/>
              <a:t> </a:t>
            </a:r>
            <a:r>
              <a:rPr dirty="0" u="none" baseline="6172" sz="1350" spc="22"/>
              <a:t>El</a:t>
            </a:r>
            <a:r>
              <a:rPr dirty="0" u="none" baseline="6172" sz="1350" spc="104"/>
              <a:t> </a:t>
            </a:r>
            <a:r>
              <a:rPr dirty="0" u="none" baseline="6172" sz="1350" spc="67"/>
              <a:t>área</a:t>
            </a:r>
            <a:r>
              <a:rPr dirty="0" u="none" baseline="6172" sz="1350" spc="97"/>
              <a:t> </a:t>
            </a:r>
            <a:r>
              <a:rPr dirty="0" u="none" baseline="6172" sz="1350" spc="44"/>
              <a:t>de</a:t>
            </a:r>
            <a:r>
              <a:rPr dirty="0" u="none" baseline="6172" sz="1350" spc="97"/>
              <a:t> </a:t>
            </a:r>
            <a:r>
              <a:rPr dirty="0" u="none" baseline="6172" sz="1350" spc="7"/>
              <a:t>recursos</a:t>
            </a:r>
            <a:r>
              <a:rPr dirty="0" u="none" baseline="6172" sz="1350" spc="104"/>
              <a:t> </a:t>
            </a:r>
            <a:r>
              <a:rPr dirty="0" u="none" baseline="6172" sz="1350" spc="15"/>
              <a:t>humanos</a:t>
            </a:r>
            <a:endParaRPr baseline="6172" sz="1350"/>
          </a:p>
        </p:txBody>
      </p:sp>
      <p:sp>
        <p:nvSpPr>
          <p:cNvPr id="4" name="object 4"/>
          <p:cNvSpPr/>
          <p:nvPr/>
        </p:nvSpPr>
        <p:spPr>
          <a:xfrm>
            <a:off x="745921" y="668540"/>
            <a:ext cx="4354830" cy="0"/>
          </a:xfrm>
          <a:custGeom>
            <a:avLst/>
            <a:gdLst/>
            <a:ahLst/>
            <a:cxnLst/>
            <a:rect l="l" t="t" r="r" b="b"/>
            <a:pathLst>
              <a:path w="4354830" h="0">
                <a:moveTo>
                  <a:pt x="0" y="0"/>
                </a:moveTo>
                <a:lnTo>
                  <a:pt x="4354461" y="0"/>
                </a:lnTo>
              </a:path>
            </a:pathLst>
          </a:custGeom>
          <a:ln w="3809">
            <a:solidFill>
              <a:srgbClr val="6562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3833" y="9913922"/>
            <a:ext cx="92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" y="992754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328973" y="321352"/>
                </a:moveTo>
                <a:lnTo>
                  <a:pt x="0" y="321352"/>
                </a:lnTo>
                <a:lnTo>
                  <a:pt x="0" y="0"/>
                </a:lnTo>
                <a:lnTo>
                  <a:pt x="48459" y="3556"/>
                </a:lnTo>
                <a:lnTo>
                  <a:pt x="94989" y="13949"/>
                </a:lnTo>
                <a:lnTo>
                  <a:pt x="138788" y="30647"/>
                </a:lnTo>
                <a:lnTo>
                  <a:pt x="179344" y="53139"/>
                </a:lnTo>
                <a:lnTo>
                  <a:pt x="216147" y="80915"/>
                </a:lnTo>
                <a:lnTo>
                  <a:pt x="248689" y="113464"/>
                </a:lnTo>
                <a:lnTo>
                  <a:pt x="276457" y="150276"/>
                </a:lnTo>
                <a:lnTo>
                  <a:pt x="298943" y="190840"/>
                </a:lnTo>
                <a:lnTo>
                  <a:pt x="315636" y="234645"/>
                </a:lnTo>
                <a:lnTo>
                  <a:pt x="326026" y="281180"/>
                </a:lnTo>
                <a:lnTo>
                  <a:pt x="328973" y="321352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9565" y="981621"/>
            <a:ext cx="185585" cy="18563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519565" y="3177083"/>
            <a:ext cx="5039360" cy="756285"/>
          </a:xfrm>
          <a:custGeom>
            <a:avLst/>
            <a:gdLst/>
            <a:ahLst/>
            <a:cxnLst/>
            <a:rect l="l" t="t" r="r" b="b"/>
            <a:pathLst>
              <a:path w="5039359" h="756285">
                <a:moveTo>
                  <a:pt x="4886515" y="755853"/>
                </a:moveTo>
                <a:lnTo>
                  <a:pt x="152349" y="755853"/>
                </a:lnTo>
                <a:lnTo>
                  <a:pt x="64272" y="732048"/>
                </a:lnTo>
                <a:lnTo>
                  <a:pt x="19043" y="679678"/>
                </a:lnTo>
                <a:lnTo>
                  <a:pt x="2380" y="627308"/>
                </a:lnTo>
                <a:lnTo>
                  <a:pt x="0" y="603504"/>
                </a:lnTo>
                <a:lnTo>
                  <a:pt x="0" y="152400"/>
                </a:lnTo>
                <a:lnTo>
                  <a:pt x="23804" y="64293"/>
                </a:lnTo>
                <a:lnTo>
                  <a:pt x="76174" y="19050"/>
                </a:lnTo>
                <a:lnTo>
                  <a:pt x="128544" y="2381"/>
                </a:lnTo>
                <a:lnTo>
                  <a:pt x="152349" y="0"/>
                </a:lnTo>
                <a:lnTo>
                  <a:pt x="4886515" y="0"/>
                </a:lnTo>
                <a:lnTo>
                  <a:pt x="4974592" y="23812"/>
                </a:lnTo>
                <a:lnTo>
                  <a:pt x="5019821" y="76200"/>
                </a:lnTo>
                <a:lnTo>
                  <a:pt x="5036484" y="128587"/>
                </a:lnTo>
                <a:lnTo>
                  <a:pt x="5038864" y="152400"/>
                </a:lnTo>
                <a:lnTo>
                  <a:pt x="5038864" y="603504"/>
                </a:lnTo>
                <a:lnTo>
                  <a:pt x="5015060" y="691580"/>
                </a:lnTo>
                <a:lnTo>
                  <a:pt x="4962690" y="736809"/>
                </a:lnTo>
                <a:lnTo>
                  <a:pt x="4910320" y="753472"/>
                </a:lnTo>
                <a:lnTo>
                  <a:pt x="4886515" y="755853"/>
                </a:lnTo>
                <a:close/>
              </a:path>
            </a:pathLst>
          </a:custGeom>
          <a:solidFill>
            <a:srgbClr val="F8B1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06180" y="925984"/>
            <a:ext cx="5066030" cy="2945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231F1F"/>
                </a:solidFill>
                <a:latin typeface="Calibri"/>
                <a:cs typeface="Calibri"/>
              </a:rPr>
              <a:t>1.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1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1F1F"/>
                </a:solidFill>
                <a:latin typeface="Calibri"/>
                <a:cs typeface="Calibri"/>
              </a:rPr>
              <a:t>humanos</a:t>
            </a:r>
            <a:endParaRPr sz="1800">
              <a:latin typeface="Calibri"/>
              <a:cs typeface="Calibri"/>
            </a:endParaRPr>
          </a:p>
          <a:p>
            <a:pPr algn="just" marL="13335" marR="5080" indent="-635">
              <a:lnSpc>
                <a:spcPts val="1200"/>
              </a:lnSpc>
              <a:spcBef>
                <a:spcPts val="1860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recursos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humanos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tiene su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origen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determinados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trabajos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na-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turaleza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administrativa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que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llevan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cabo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empresas, como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trámites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selección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trabajadores,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realización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contratos,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nóminas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seguros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sociales,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etcétera.</a:t>
            </a:r>
            <a:endParaRPr sz="1050">
              <a:latin typeface="Calibri"/>
              <a:cs typeface="Calibri"/>
            </a:endParaRPr>
          </a:p>
          <a:p>
            <a:pPr algn="just" marL="12700" marR="5715">
              <a:lnSpc>
                <a:spcPts val="1200"/>
              </a:lnSpc>
              <a:spcBef>
                <a:spcPts val="570"/>
              </a:spcBef>
            </a:pP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Este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solía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estar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integrado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administración,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algo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todavía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frecuente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pequeñas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muy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pocos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trabajadores.</a:t>
            </a:r>
            <a:endParaRPr sz="1050">
              <a:latin typeface="Calibri"/>
              <a:cs typeface="Calibri"/>
            </a:endParaRPr>
          </a:p>
          <a:p>
            <a:pPr algn="just" marL="12700" marR="5715">
              <a:lnSpc>
                <a:spcPts val="1200"/>
              </a:lnSpc>
              <a:spcBef>
                <a:spcPts val="565"/>
              </a:spcBef>
            </a:pP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medida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crece,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surge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necesidad 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crear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solo se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ocupe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cuestiones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administrativas,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sino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aspectos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relacionados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psicología,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sociología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técnicas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Calibri"/>
              <a:cs typeface="Calibri"/>
            </a:endParaRPr>
          </a:p>
          <a:p>
            <a:pPr algn="just" marL="132715" marR="101600">
              <a:lnSpc>
                <a:spcPts val="1200"/>
              </a:lnSpc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toda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organización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existe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área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destinada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personal,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ser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conocida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personal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 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recursos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humanos.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este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organizan,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dirigen, coordinan,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retribuyen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estudian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las actividades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trabaja-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dores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6166" y="4106948"/>
            <a:ext cx="5066030" cy="19253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715" indent="635">
              <a:lnSpc>
                <a:spcPts val="1200"/>
              </a:lnSpc>
              <a:spcBef>
                <a:spcPts val="19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actualidad,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política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gestión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recursos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humanos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tiene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gran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importancia,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basa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reconocimiento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uno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activos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más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importantes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conseguir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marcados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organización.</a:t>
            </a:r>
            <a:endParaRPr sz="1050">
              <a:latin typeface="Calibri"/>
              <a:cs typeface="Calibri"/>
            </a:endParaRPr>
          </a:p>
          <a:p>
            <a:pPr algn="just" marL="12700">
              <a:lnSpc>
                <a:spcPts val="1230"/>
              </a:lnSpc>
              <a:spcBef>
                <a:spcPts val="475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humanos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organiza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partir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dos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factores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principales:</a:t>
            </a:r>
            <a:endParaRPr sz="1050">
              <a:latin typeface="Calibri"/>
              <a:cs typeface="Calibri"/>
            </a:endParaRPr>
          </a:p>
          <a:p>
            <a:pPr algn="just" marL="12700">
              <a:lnSpc>
                <a:spcPts val="1230"/>
              </a:lnSpc>
            </a:pP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el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tamaño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la</a:t>
            </a:r>
            <a:r>
              <a:rPr dirty="0" sz="1050" spc="6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actividad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59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este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haber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uno 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varios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niveles 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jerárquicos, según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número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compongan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total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general,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existe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director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dependen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diferentes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secciones,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ellas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está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formada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especializado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funciones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concretas.</a:t>
            </a:r>
            <a:endParaRPr sz="1050">
              <a:latin typeface="Calibri"/>
              <a:cs typeface="Calibri"/>
            </a:endParaRPr>
          </a:p>
          <a:p>
            <a:pPr algn="just" marL="13335" marR="5080" indent="-635">
              <a:lnSpc>
                <a:spcPts val="1200"/>
              </a:lnSpc>
              <a:spcBef>
                <a:spcPts val="57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Figura 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1.1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vemos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organigrama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parcial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donde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aparece,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entre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otros,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46654" y="6216942"/>
            <a:ext cx="4196715" cy="1925320"/>
            <a:chOff x="2946654" y="6216942"/>
            <a:chExt cx="4196715" cy="1925320"/>
          </a:xfrm>
        </p:grpSpPr>
        <p:sp>
          <p:nvSpPr>
            <p:cNvPr id="12" name="object 12"/>
            <p:cNvSpPr/>
            <p:nvPr/>
          </p:nvSpPr>
          <p:spPr>
            <a:xfrm>
              <a:off x="2953004" y="6398374"/>
              <a:ext cx="4184015" cy="1737360"/>
            </a:xfrm>
            <a:custGeom>
              <a:avLst/>
              <a:gdLst/>
              <a:ahLst/>
              <a:cxnLst/>
              <a:rect l="l" t="t" r="r" b="b"/>
              <a:pathLst>
                <a:path w="4184015" h="1737359">
                  <a:moveTo>
                    <a:pt x="4184002" y="1658734"/>
                  </a:moveTo>
                  <a:lnTo>
                    <a:pt x="4184002" y="842505"/>
                  </a:lnTo>
                  <a:lnTo>
                    <a:pt x="4182314" y="825638"/>
                  </a:lnTo>
                  <a:lnTo>
                    <a:pt x="4170502" y="788530"/>
                  </a:lnTo>
                  <a:lnTo>
                    <a:pt x="4138439" y="751422"/>
                  </a:lnTo>
                  <a:lnTo>
                    <a:pt x="4076001" y="734555"/>
                  </a:lnTo>
                  <a:lnTo>
                    <a:pt x="107988" y="734555"/>
                  </a:lnTo>
                  <a:lnTo>
                    <a:pt x="91114" y="736242"/>
                  </a:lnTo>
                  <a:lnTo>
                    <a:pt x="53994" y="748049"/>
                  </a:lnTo>
                  <a:lnTo>
                    <a:pt x="16873" y="780096"/>
                  </a:lnTo>
                  <a:lnTo>
                    <a:pt x="0" y="842505"/>
                  </a:lnTo>
                  <a:lnTo>
                    <a:pt x="0" y="1718017"/>
                  </a:lnTo>
                </a:path>
                <a:path w="4184015" h="1737359">
                  <a:moveTo>
                    <a:pt x="2087156" y="0"/>
                  </a:moveTo>
                  <a:lnTo>
                    <a:pt x="2087156" y="1737220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466437" y="6216942"/>
              <a:ext cx="1146175" cy="295275"/>
            </a:xfrm>
            <a:custGeom>
              <a:avLst/>
              <a:gdLst/>
              <a:ahLst/>
              <a:cxnLst/>
              <a:rect l="l" t="t" r="r" b="b"/>
              <a:pathLst>
                <a:path w="1146175" h="295275">
                  <a:moveTo>
                    <a:pt x="993813" y="295135"/>
                  </a:moveTo>
                  <a:lnTo>
                    <a:pt x="152400" y="295135"/>
                  </a:lnTo>
                  <a:lnTo>
                    <a:pt x="64293" y="272082"/>
                  </a:lnTo>
                  <a:lnTo>
                    <a:pt x="19050" y="221367"/>
                  </a:lnTo>
                  <a:lnTo>
                    <a:pt x="2381" y="170651"/>
                  </a:lnTo>
                  <a:lnTo>
                    <a:pt x="0" y="147599"/>
                  </a:lnTo>
                  <a:lnTo>
                    <a:pt x="23812" y="62268"/>
                  </a:lnTo>
                  <a:lnTo>
                    <a:pt x="76200" y="18449"/>
                  </a:lnTo>
                  <a:lnTo>
                    <a:pt x="128587" y="2306"/>
                  </a:lnTo>
                  <a:lnTo>
                    <a:pt x="152400" y="0"/>
                  </a:lnTo>
                  <a:lnTo>
                    <a:pt x="993813" y="0"/>
                  </a:lnTo>
                  <a:lnTo>
                    <a:pt x="1081897" y="23062"/>
                  </a:lnTo>
                  <a:lnTo>
                    <a:pt x="1127129" y="73799"/>
                  </a:lnTo>
                  <a:lnTo>
                    <a:pt x="1143794" y="124536"/>
                  </a:lnTo>
                  <a:lnTo>
                    <a:pt x="1146175" y="147599"/>
                  </a:lnTo>
                  <a:lnTo>
                    <a:pt x="1122368" y="232893"/>
                  </a:lnTo>
                  <a:lnTo>
                    <a:pt x="1069994" y="276693"/>
                  </a:lnTo>
                  <a:lnTo>
                    <a:pt x="1017619" y="292830"/>
                  </a:lnTo>
                  <a:lnTo>
                    <a:pt x="993813" y="295135"/>
                  </a:lnTo>
                  <a:close/>
                </a:path>
              </a:pathLst>
            </a:custGeom>
            <a:solidFill>
              <a:srgbClr val="2053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637713" y="6297859"/>
            <a:ext cx="7905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Dirección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general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05059" y="6976668"/>
            <a:ext cx="2066925" cy="1216025"/>
            <a:chOff x="4005059" y="6976668"/>
            <a:chExt cx="2066925" cy="1216025"/>
          </a:xfrm>
        </p:grpSpPr>
        <p:sp>
          <p:nvSpPr>
            <p:cNvPr id="16" name="object 16"/>
            <p:cNvSpPr/>
            <p:nvPr/>
          </p:nvSpPr>
          <p:spPr>
            <a:xfrm>
              <a:off x="4011409" y="7133475"/>
              <a:ext cx="2054225" cy="1052830"/>
            </a:xfrm>
            <a:custGeom>
              <a:avLst/>
              <a:gdLst/>
              <a:ahLst/>
              <a:cxnLst/>
              <a:rect l="l" t="t" r="r" b="b"/>
              <a:pathLst>
                <a:path w="2054225" h="1052829">
                  <a:moveTo>
                    <a:pt x="0" y="0"/>
                  </a:moveTo>
                  <a:lnTo>
                    <a:pt x="0" y="1052512"/>
                  </a:lnTo>
                </a:path>
                <a:path w="2054225" h="1052829">
                  <a:moveTo>
                    <a:pt x="2053729" y="0"/>
                  </a:moveTo>
                  <a:lnTo>
                    <a:pt x="2053729" y="1052512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70120" y="6976668"/>
              <a:ext cx="937894" cy="295275"/>
            </a:xfrm>
            <a:custGeom>
              <a:avLst/>
              <a:gdLst/>
              <a:ahLst/>
              <a:cxnLst/>
              <a:rect l="l" t="t" r="r" b="b"/>
              <a:pathLst>
                <a:path w="937895" h="295275">
                  <a:moveTo>
                    <a:pt x="785406" y="295122"/>
                  </a:moveTo>
                  <a:lnTo>
                    <a:pt x="152400" y="295122"/>
                  </a:lnTo>
                  <a:lnTo>
                    <a:pt x="64293" y="272062"/>
                  </a:lnTo>
                  <a:lnTo>
                    <a:pt x="19050" y="221329"/>
                  </a:lnTo>
                  <a:lnTo>
                    <a:pt x="2381" y="170596"/>
                  </a:lnTo>
                  <a:lnTo>
                    <a:pt x="0" y="147535"/>
                  </a:lnTo>
                  <a:lnTo>
                    <a:pt x="23812" y="62241"/>
                  </a:lnTo>
                  <a:lnTo>
                    <a:pt x="76200" y="18441"/>
                  </a:lnTo>
                  <a:lnTo>
                    <a:pt x="128587" y="2305"/>
                  </a:lnTo>
                  <a:lnTo>
                    <a:pt x="152400" y="0"/>
                  </a:lnTo>
                  <a:lnTo>
                    <a:pt x="785406" y="0"/>
                  </a:lnTo>
                  <a:lnTo>
                    <a:pt x="873482" y="23052"/>
                  </a:lnTo>
                  <a:lnTo>
                    <a:pt x="918711" y="73767"/>
                  </a:lnTo>
                  <a:lnTo>
                    <a:pt x="935374" y="124483"/>
                  </a:lnTo>
                  <a:lnTo>
                    <a:pt x="937755" y="147535"/>
                  </a:lnTo>
                  <a:lnTo>
                    <a:pt x="913950" y="232859"/>
                  </a:lnTo>
                  <a:lnTo>
                    <a:pt x="861580" y="276674"/>
                  </a:lnTo>
                  <a:lnTo>
                    <a:pt x="809210" y="292816"/>
                  </a:lnTo>
                  <a:lnTo>
                    <a:pt x="785406" y="295122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33510" y="7055850"/>
            <a:ext cx="2171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r>
              <a:rPr dirty="0" sz="800" spc="-90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-35">
                <a:solidFill>
                  <a:srgbClr val="231F1F"/>
                </a:solidFill>
                <a:latin typeface="Calibri"/>
                <a:cs typeface="Calibri"/>
              </a:rPr>
              <a:t>f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f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19565" y="7926832"/>
            <a:ext cx="937894" cy="395605"/>
          </a:xfrm>
          <a:custGeom>
            <a:avLst/>
            <a:gdLst/>
            <a:ahLst/>
            <a:cxnLst/>
            <a:rect l="l" t="t" r="r" b="b"/>
            <a:pathLst>
              <a:path w="937895" h="395604">
                <a:moveTo>
                  <a:pt x="785355" y="395287"/>
                </a:moveTo>
                <a:lnTo>
                  <a:pt x="152349" y="395287"/>
                </a:lnTo>
                <a:lnTo>
                  <a:pt x="64272" y="371475"/>
                </a:lnTo>
                <a:lnTo>
                  <a:pt x="19043" y="319087"/>
                </a:lnTo>
                <a:lnTo>
                  <a:pt x="2380" y="266700"/>
                </a:lnTo>
                <a:lnTo>
                  <a:pt x="0" y="242887"/>
                </a:lnTo>
                <a:lnTo>
                  <a:pt x="0" y="152400"/>
                </a:lnTo>
                <a:lnTo>
                  <a:pt x="23804" y="64293"/>
                </a:lnTo>
                <a:lnTo>
                  <a:pt x="76174" y="19050"/>
                </a:lnTo>
                <a:lnTo>
                  <a:pt x="128544" y="2381"/>
                </a:lnTo>
                <a:lnTo>
                  <a:pt x="152349" y="0"/>
                </a:lnTo>
                <a:lnTo>
                  <a:pt x="785355" y="0"/>
                </a:lnTo>
                <a:lnTo>
                  <a:pt x="873461" y="23812"/>
                </a:lnTo>
                <a:lnTo>
                  <a:pt x="918705" y="76200"/>
                </a:lnTo>
                <a:lnTo>
                  <a:pt x="935374" y="128587"/>
                </a:lnTo>
                <a:lnTo>
                  <a:pt x="937755" y="152400"/>
                </a:lnTo>
                <a:lnTo>
                  <a:pt x="937755" y="242887"/>
                </a:lnTo>
                <a:lnTo>
                  <a:pt x="913942" y="330993"/>
                </a:lnTo>
                <a:lnTo>
                  <a:pt x="861555" y="376237"/>
                </a:lnTo>
                <a:lnTo>
                  <a:pt x="809167" y="392906"/>
                </a:lnTo>
                <a:lnTo>
                  <a:pt x="785355" y="395287"/>
                </a:lnTo>
                <a:close/>
              </a:path>
            </a:pathLst>
          </a:custGeom>
          <a:solidFill>
            <a:srgbClr val="F9BD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763274" y="7998886"/>
            <a:ext cx="45656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10795">
              <a:lnSpc>
                <a:spcPts val="900"/>
              </a:lnSpc>
              <a:spcBef>
                <a:spcPts val="180"/>
              </a:spcBef>
            </a:pP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cc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ó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n  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f</a:t>
            </a:r>
            <a:r>
              <a:rPr dirty="0" sz="800" spc="-20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800" spc="7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44836" y="7926832"/>
            <a:ext cx="937894" cy="395605"/>
          </a:xfrm>
          <a:custGeom>
            <a:avLst/>
            <a:gdLst/>
            <a:ahLst/>
            <a:cxnLst/>
            <a:rect l="l" t="t" r="r" b="b"/>
            <a:pathLst>
              <a:path w="937895" h="395604">
                <a:moveTo>
                  <a:pt x="785418" y="395287"/>
                </a:moveTo>
                <a:lnTo>
                  <a:pt x="152349" y="395287"/>
                </a:lnTo>
                <a:lnTo>
                  <a:pt x="64272" y="371475"/>
                </a:lnTo>
                <a:lnTo>
                  <a:pt x="19043" y="319087"/>
                </a:lnTo>
                <a:lnTo>
                  <a:pt x="2380" y="266700"/>
                </a:lnTo>
                <a:lnTo>
                  <a:pt x="0" y="242887"/>
                </a:lnTo>
                <a:lnTo>
                  <a:pt x="0" y="152400"/>
                </a:lnTo>
                <a:lnTo>
                  <a:pt x="23804" y="64293"/>
                </a:lnTo>
                <a:lnTo>
                  <a:pt x="76174" y="19050"/>
                </a:lnTo>
                <a:lnTo>
                  <a:pt x="128544" y="2381"/>
                </a:lnTo>
                <a:lnTo>
                  <a:pt x="152349" y="0"/>
                </a:lnTo>
                <a:lnTo>
                  <a:pt x="785418" y="0"/>
                </a:lnTo>
                <a:lnTo>
                  <a:pt x="873495" y="23812"/>
                </a:lnTo>
                <a:lnTo>
                  <a:pt x="918724" y="76200"/>
                </a:lnTo>
                <a:lnTo>
                  <a:pt x="935387" y="128587"/>
                </a:lnTo>
                <a:lnTo>
                  <a:pt x="937768" y="152400"/>
                </a:lnTo>
                <a:lnTo>
                  <a:pt x="937768" y="242887"/>
                </a:lnTo>
                <a:lnTo>
                  <a:pt x="913963" y="330993"/>
                </a:lnTo>
                <a:lnTo>
                  <a:pt x="861593" y="376237"/>
                </a:lnTo>
                <a:lnTo>
                  <a:pt x="809223" y="392906"/>
                </a:lnTo>
                <a:lnTo>
                  <a:pt x="785418" y="395287"/>
                </a:lnTo>
                <a:close/>
              </a:path>
            </a:pathLst>
          </a:custGeom>
          <a:solidFill>
            <a:srgbClr val="F9BD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799836" y="7998886"/>
            <a:ext cx="43370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62865" marR="5080" indent="-50800">
              <a:lnSpc>
                <a:spcPts val="900"/>
              </a:lnSpc>
              <a:spcBef>
                <a:spcPts val="180"/>
              </a:spcBef>
            </a:pP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cc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ó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n 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técnica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70120" y="7926832"/>
            <a:ext cx="937894" cy="395605"/>
          </a:xfrm>
          <a:custGeom>
            <a:avLst/>
            <a:gdLst/>
            <a:ahLst/>
            <a:cxnLst/>
            <a:rect l="l" t="t" r="r" b="b"/>
            <a:pathLst>
              <a:path w="937895" h="395604">
                <a:moveTo>
                  <a:pt x="785406" y="395287"/>
                </a:moveTo>
                <a:lnTo>
                  <a:pt x="152400" y="395287"/>
                </a:lnTo>
                <a:lnTo>
                  <a:pt x="64293" y="371475"/>
                </a:lnTo>
                <a:lnTo>
                  <a:pt x="19050" y="319087"/>
                </a:lnTo>
                <a:lnTo>
                  <a:pt x="2381" y="266700"/>
                </a:lnTo>
                <a:lnTo>
                  <a:pt x="0" y="242887"/>
                </a:lnTo>
                <a:lnTo>
                  <a:pt x="0" y="152400"/>
                </a:lnTo>
                <a:lnTo>
                  <a:pt x="23812" y="64293"/>
                </a:lnTo>
                <a:lnTo>
                  <a:pt x="76200" y="19050"/>
                </a:lnTo>
                <a:lnTo>
                  <a:pt x="128587" y="2381"/>
                </a:lnTo>
                <a:lnTo>
                  <a:pt x="152400" y="0"/>
                </a:lnTo>
                <a:lnTo>
                  <a:pt x="785406" y="0"/>
                </a:lnTo>
                <a:lnTo>
                  <a:pt x="873482" y="23812"/>
                </a:lnTo>
                <a:lnTo>
                  <a:pt x="918711" y="76200"/>
                </a:lnTo>
                <a:lnTo>
                  <a:pt x="935374" y="128587"/>
                </a:lnTo>
                <a:lnTo>
                  <a:pt x="937755" y="152400"/>
                </a:lnTo>
                <a:lnTo>
                  <a:pt x="937755" y="242887"/>
                </a:lnTo>
                <a:lnTo>
                  <a:pt x="913950" y="330993"/>
                </a:lnTo>
                <a:lnTo>
                  <a:pt x="861580" y="376237"/>
                </a:lnTo>
                <a:lnTo>
                  <a:pt x="809210" y="392906"/>
                </a:lnTo>
                <a:lnTo>
                  <a:pt x="785406" y="395287"/>
                </a:lnTo>
                <a:close/>
              </a:path>
            </a:pathLst>
          </a:custGeom>
          <a:solidFill>
            <a:srgbClr val="F9BD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727711" y="7998886"/>
            <a:ext cx="628650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97155">
              <a:lnSpc>
                <a:spcPts val="900"/>
              </a:lnSpc>
              <a:spcBef>
                <a:spcPts val="180"/>
              </a:spcBef>
            </a:pP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Dirección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800" spc="-35">
                <a:solidFill>
                  <a:srgbClr val="231F1F"/>
                </a:solidFill>
                <a:latin typeface="Calibri"/>
                <a:cs typeface="Calibri"/>
              </a:rPr>
              <a:t>m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r>
              <a:rPr dirty="0" sz="800" spc="-90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-90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v</a:t>
            </a:r>
            <a:r>
              <a:rPr dirty="0" sz="800" spc="7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95391" y="7926832"/>
            <a:ext cx="937894" cy="395605"/>
          </a:xfrm>
          <a:custGeom>
            <a:avLst/>
            <a:gdLst/>
            <a:ahLst/>
            <a:cxnLst/>
            <a:rect l="l" t="t" r="r" b="b"/>
            <a:pathLst>
              <a:path w="937895" h="395604">
                <a:moveTo>
                  <a:pt x="785418" y="395287"/>
                </a:moveTo>
                <a:lnTo>
                  <a:pt x="152400" y="395287"/>
                </a:lnTo>
                <a:lnTo>
                  <a:pt x="64293" y="371475"/>
                </a:lnTo>
                <a:lnTo>
                  <a:pt x="19050" y="319087"/>
                </a:lnTo>
                <a:lnTo>
                  <a:pt x="2381" y="266700"/>
                </a:lnTo>
                <a:lnTo>
                  <a:pt x="0" y="242887"/>
                </a:lnTo>
                <a:lnTo>
                  <a:pt x="0" y="152400"/>
                </a:lnTo>
                <a:lnTo>
                  <a:pt x="23812" y="64293"/>
                </a:lnTo>
                <a:lnTo>
                  <a:pt x="76200" y="19050"/>
                </a:lnTo>
                <a:lnTo>
                  <a:pt x="128587" y="2381"/>
                </a:lnTo>
                <a:lnTo>
                  <a:pt x="152400" y="0"/>
                </a:lnTo>
                <a:lnTo>
                  <a:pt x="785418" y="0"/>
                </a:lnTo>
                <a:lnTo>
                  <a:pt x="873495" y="23812"/>
                </a:lnTo>
                <a:lnTo>
                  <a:pt x="918724" y="76200"/>
                </a:lnTo>
                <a:lnTo>
                  <a:pt x="935387" y="128587"/>
                </a:lnTo>
                <a:lnTo>
                  <a:pt x="937768" y="152400"/>
                </a:lnTo>
                <a:lnTo>
                  <a:pt x="937768" y="242887"/>
                </a:lnTo>
                <a:lnTo>
                  <a:pt x="913963" y="330993"/>
                </a:lnTo>
                <a:lnTo>
                  <a:pt x="861593" y="376237"/>
                </a:lnTo>
                <a:lnTo>
                  <a:pt x="809223" y="392906"/>
                </a:lnTo>
                <a:lnTo>
                  <a:pt x="785418" y="395287"/>
                </a:lnTo>
                <a:close/>
              </a:path>
            </a:pathLst>
          </a:custGeom>
          <a:solidFill>
            <a:srgbClr val="F9BD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845131" y="7998886"/>
            <a:ext cx="444500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5080">
              <a:lnSpc>
                <a:spcPts val="900"/>
              </a:lnSpc>
              <a:spcBef>
                <a:spcPts val="180"/>
              </a:spcBef>
            </a:pP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cc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ó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n  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800" spc="-35">
                <a:solidFill>
                  <a:srgbClr val="231F1F"/>
                </a:solidFill>
                <a:latin typeface="Calibri"/>
                <a:cs typeface="Calibri"/>
              </a:rPr>
              <a:t>m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20712" y="7926832"/>
            <a:ext cx="937894" cy="395605"/>
          </a:xfrm>
          <a:custGeom>
            <a:avLst/>
            <a:gdLst/>
            <a:ahLst/>
            <a:cxnLst/>
            <a:rect l="l" t="t" r="r" b="b"/>
            <a:pathLst>
              <a:path w="937895" h="395604">
                <a:moveTo>
                  <a:pt x="785367" y="395287"/>
                </a:moveTo>
                <a:lnTo>
                  <a:pt x="152349" y="395287"/>
                </a:lnTo>
                <a:lnTo>
                  <a:pt x="64272" y="371475"/>
                </a:lnTo>
                <a:lnTo>
                  <a:pt x="19043" y="319087"/>
                </a:lnTo>
                <a:lnTo>
                  <a:pt x="2380" y="266700"/>
                </a:lnTo>
                <a:lnTo>
                  <a:pt x="0" y="242887"/>
                </a:lnTo>
                <a:lnTo>
                  <a:pt x="0" y="152400"/>
                </a:lnTo>
                <a:lnTo>
                  <a:pt x="23804" y="64293"/>
                </a:lnTo>
                <a:lnTo>
                  <a:pt x="76174" y="19050"/>
                </a:lnTo>
                <a:lnTo>
                  <a:pt x="128544" y="2381"/>
                </a:lnTo>
                <a:lnTo>
                  <a:pt x="152349" y="0"/>
                </a:lnTo>
                <a:lnTo>
                  <a:pt x="785367" y="0"/>
                </a:lnTo>
                <a:lnTo>
                  <a:pt x="873474" y="23812"/>
                </a:lnTo>
                <a:lnTo>
                  <a:pt x="918717" y="76200"/>
                </a:lnTo>
                <a:lnTo>
                  <a:pt x="935386" y="128587"/>
                </a:lnTo>
                <a:lnTo>
                  <a:pt x="937767" y="152400"/>
                </a:lnTo>
                <a:lnTo>
                  <a:pt x="937767" y="242887"/>
                </a:lnTo>
                <a:lnTo>
                  <a:pt x="913955" y="330993"/>
                </a:lnTo>
                <a:lnTo>
                  <a:pt x="861567" y="376237"/>
                </a:lnTo>
                <a:lnTo>
                  <a:pt x="809180" y="392906"/>
                </a:lnTo>
                <a:lnTo>
                  <a:pt x="785367" y="395287"/>
                </a:lnTo>
                <a:close/>
              </a:path>
            </a:pathLst>
          </a:custGeom>
          <a:solidFill>
            <a:srgbClr val="F9BD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695399" y="7998886"/>
            <a:ext cx="79438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110489">
              <a:lnSpc>
                <a:spcPts val="900"/>
              </a:lnSpc>
              <a:spcBef>
                <a:spcPts val="180"/>
              </a:spcBef>
            </a:pP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Dirección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humanos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06846" y="8468661"/>
            <a:ext cx="20256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 b="1">
                <a:solidFill>
                  <a:srgbClr val="205353"/>
                </a:solidFill>
                <a:latin typeface="Calibri"/>
                <a:cs typeface="Calibri"/>
              </a:rPr>
              <a:t>Fig.</a:t>
            </a:r>
            <a:r>
              <a:rPr dirty="0" sz="900" spc="50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205353"/>
                </a:solidFill>
                <a:latin typeface="Calibri"/>
                <a:cs typeface="Calibri"/>
              </a:rPr>
              <a:t>1.1.</a:t>
            </a:r>
            <a:r>
              <a:rPr dirty="0" sz="900" spc="5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40" i="1">
                <a:solidFill>
                  <a:srgbClr val="231F1F"/>
                </a:solidFill>
                <a:latin typeface="Calibri"/>
                <a:cs typeface="Calibri"/>
              </a:rPr>
              <a:t>Organigrama</a:t>
            </a:r>
            <a:r>
              <a:rPr dirty="0" sz="900" spc="6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0" i="1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900" spc="6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5" i="1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66369" y="4451743"/>
            <a:ext cx="1967230" cy="1522095"/>
            <a:chOff x="366369" y="4451743"/>
            <a:chExt cx="1967230" cy="1522095"/>
          </a:xfrm>
        </p:grpSpPr>
        <p:sp>
          <p:nvSpPr>
            <p:cNvPr id="31" name="object 31"/>
            <p:cNvSpPr/>
            <p:nvPr/>
          </p:nvSpPr>
          <p:spPr>
            <a:xfrm>
              <a:off x="379069" y="4464443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30" h="266064">
                  <a:moveTo>
                    <a:pt x="1941461" y="265912"/>
                  </a:moveTo>
                  <a:lnTo>
                    <a:pt x="0" y="265912"/>
                  </a:lnTo>
                  <a:lnTo>
                    <a:pt x="0" y="152400"/>
                  </a:lnTo>
                  <a:lnTo>
                    <a:pt x="23804" y="64293"/>
                  </a:lnTo>
                  <a:lnTo>
                    <a:pt x="76174" y="19050"/>
                  </a:lnTo>
                  <a:lnTo>
                    <a:pt x="128544" y="2381"/>
                  </a:lnTo>
                  <a:lnTo>
                    <a:pt x="152349" y="0"/>
                  </a:lnTo>
                  <a:lnTo>
                    <a:pt x="1789112" y="0"/>
                  </a:lnTo>
                  <a:lnTo>
                    <a:pt x="1877189" y="23812"/>
                  </a:lnTo>
                  <a:lnTo>
                    <a:pt x="1922418" y="76200"/>
                  </a:lnTo>
                  <a:lnTo>
                    <a:pt x="1939081" y="128587"/>
                  </a:lnTo>
                  <a:lnTo>
                    <a:pt x="1941461" y="152400"/>
                  </a:lnTo>
                  <a:lnTo>
                    <a:pt x="1941461" y="265912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9069" y="4464443"/>
              <a:ext cx="1941830" cy="1496695"/>
            </a:xfrm>
            <a:custGeom>
              <a:avLst/>
              <a:gdLst/>
              <a:ahLst/>
              <a:cxnLst/>
              <a:rect l="l" t="t" r="r" b="b"/>
              <a:pathLst>
                <a:path w="1941830" h="1496695">
                  <a:moveTo>
                    <a:pt x="152349" y="0"/>
                  </a:moveTo>
                  <a:lnTo>
                    <a:pt x="128544" y="2381"/>
                  </a:lnTo>
                  <a:lnTo>
                    <a:pt x="76174" y="19050"/>
                  </a:lnTo>
                  <a:lnTo>
                    <a:pt x="23804" y="64293"/>
                  </a:lnTo>
                  <a:lnTo>
                    <a:pt x="0" y="152400"/>
                  </a:lnTo>
                  <a:lnTo>
                    <a:pt x="0" y="1344218"/>
                  </a:lnTo>
                  <a:lnTo>
                    <a:pt x="2380" y="1368023"/>
                  </a:lnTo>
                  <a:lnTo>
                    <a:pt x="19043" y="1420393"/>
                  </a:lnTo>
                  <a:lnTo>
                    <a:pt x="64272" y="1472763"/>
                  </a:lnTo>
                  <a:lnTo>
                    <a:pt x="152349" y="1496567"/>
                  </a:lnTo>
                  <a:lnTo>
                    <a:pt x="1789112" y="1496567"/>
                  </a:lnTo>
                  <a:lnTo>
                    <a:pt x="1812917" y="1494187"/>
                  </a:lnTo>
                  <a:lnTo>
                    <a:pt x="1865287" y="1477524"/>
                  </a:lnTo>
                  <a:lnTo>
                    <a:pt x="1917657" y="1432295"/>
                  </a:lnTo>
                  <a:lnTo>
                    <a:pt x="1941461" y="1344218"/>
                  </a:lnTo>
                  <a:lnTo>
                    <a:pt x="1941461" y="152400"/>
                  </a:lnTo>
                  <a:lnTo>
                    <a:pt x="1939081" y="128587"/>
                  </a:lnTo>
                  <a:lnTo>
                    <a:pt x="1922418" y="76200"/>
                  </a:lnTo>
                  <a:lnTo>
                    <a:pt x="1877189" y="23812"/>
                  </a:lnTo>
                  <a:lnTo>
                    <a:pt x="17891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90797" y="4517738"/>
            <a:ext cx="1718310" cy="133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8770">
              <a:lnSpc>
                <a:spcPct val="100000"/>
              </a:lnSpc>
              <a:spcBef>
                <a:spcPts val="100"/>
              </a:spcBef>
            </a:pP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Vocabulario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100"/>
              </a:lnSpc>
            </a:pPr>
            <a:r>
              <a:rPr dirty="0" sz="950" spc="65" b="1">
                <a:solidFill>
                  <a:srgbClr val="231F1F"/>
                </a:solidFill>
                <a:latin typeface="Century Gothic"/>
                <a:cs typeface="Century Gothic"/>
              </a:rPr>
              <a:t>Staff.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Modelo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organización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 el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cual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órganos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especiali-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zados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grupos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especialistas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asesoran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9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jefes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línea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respecto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algunos 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aspectos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actividad. </a:t>
            </a:r>
            <a:r>
              <a:rPr dirty="0" sz="950" spc="100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tiene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poder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decisorio.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7007" y="4470108"/>
            <a:ext cx="346710" cy="401955"/>
            <a:chOff x="387007" y="4470108"/>
            <a:chExt cx="346710" cy="401955"/>
          </a:xfrm>
        </p:grpSpPr>
        <p:sp>
          <p:nvSpPr>
            <p:cNvPr id="35" name="object 35"/>
            <p:cNvSpPr/>
            <p:nvPr/>
          </p:nvSpPr>
          <p:spPr>
            <a:xfrm>
              <a:off x="387007" y="4470109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4">
                  <a:moveTo>
                    <a:pt x="346417" y="151549"/>
                  </a:moveTo>
                  <a:lnTo>
                    <a:pt x="340220" y="111264"/>
                  </a:lnTo>
                  <a:lnTo>
                    <a:pt x="322770" y="75069"/>
                  </a:lnTo>
                  <a:lnTo>
                    <a:pt x="295694" y="44399"/>
                  </a:lnTo>
                  <a:lnTo>
                    <a:pt x="260642" y="20701"/>
                  </a:lnTo>
                  <a:lnTo>
                    <a:pt x="219265" y="5422"/>
                  </a:lnTo>
                  <a:lnTo>
                    <a:pt x="173228" y="0"/>
                  </a:lnTo>
                  <a:lnTo>
                    <a:pt x="127165" y="5422"/>
                  </a:lnTo>
                  <a:lnTo>
                    <a:pt x="85775" y="20701"/>
                  </a:lnTo>
                  <a:lnTo>
                    <a:pt x="50723" y="44399"/>
                  </a:lnTo>
                  <a:lnTo>
                    <a:pt x="23634" y="75069"/>
                  </a:lnTo>
                  <a:lnTo>
                    <a:pt x="6184" y="111264"/>
                  </a:lnTo>
                  <a:lnTo>
                    <a:pt x="0" y="151549"/>
                  </a:lnTo>
                  <a:lnTo>
                    <a:pt x="6184" y="191846"/>
                  </a:lnTo>
                  <a:lnTo>
                    <a:pt x="23634" y="228041"/>
                  </a:lnTo>
                  <a:lnTo>
                    <a:pt x="50723" y="258724"/>
                  </a:lnTo>
                  <a:lnTo>
                    <a:pt x="85775" y="282422"/>
                  </a:lnTo>
                  <a:lnTo>
                    <a:pt x="127165" y="297700"/>
                  </a:lnTo>
                  <a:lnTo>
                    <a:pt x="173228" y="303110"/>
                  </a:lnTo>
                  <a:lnTo>
                    <a:pt x="190576" y="301078"/>
                  </a:lnTo>
                  <a:lnTo>
                    <a:pt x="289712" y="401434"/>
                  </a:lnTo>
                  <a:lnTo>
                    <a:pt x="267423" y="277837"/>
                  </a:lnTo>
                  <a:lnTo>
                    <a:pt x="295694" y="258724"/>
                  </a:lnTo>
                  <a:lnTo>
                    <a:pt x="322770" y="228041"/>
                  </a:lnTo>
                  <a:lnTo>
                    <a:pt x="340220" y="191846"/>
                  </a:lnTo>
                  <a:lnTo>
                    <a:pt x="346417" y="15154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138" y="4478045"/>
              <a:ext cx="228155" cy="15303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98780" y="4530281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36588" y="0"/>
                  </a:moveTo>
                  <a:lnTo>
                    <a:pt x="28359" y="10045"/>
                  </a:lnTo>
                  <a:lnTo>
                    <a:pt x="12001" y="37439"/>
                  </a:lnTo>
                  <a:lnTo>
                    <a:pt x="0" y="78041"/>
                  </a:lnTo>
                  <a:lnTo>
                    <a:pt x="4838" y="127736"/>
                  </a:lnTo>
                  <a:lnTo>
                    <a:pt x="5003" y="114744"/>
                  </a:lnTo>
                  <a:lnTo>
                    <a:pt x="7924" y="82435"/>
                  </a:lnTo>
                  <a:lnTo>
                    <a:pt x="17246" y="40843"/>
                  </a:lnTo>
                  <a:lnTo>
                    <a:pt x="36588" y="0"/>
                  </a:lnTo>
                  <a:close/>
                </a:path>
                <a:path w="213359" h="262889">
                  <a:moveTo>
                    <a:pt x="213106" y="262432"/>
                  </a:moveTo>
                  <a:lnTo>
                    <a:pt x="194144" y="231470"/>
                  </a:lnTo>
                  <a:lnTo>
                    <a:pt x="191300" y="226822"/>
                  </a:lnTo>
                  <a:lnTo>
                    <a:pt x="187845" y="221157"/>
                  </a:lnTo>
                  <a:lnTo>
                    <a:pt x="170764" y="225437"/>
                  </a:lnTo>
                  <a:lnTo>
                    <a:pt x="147574" y="226733"/>
                  </a:lnTo>
                  <a:lnTo>
                    <a:pt x="123278" y="226669"/>
                  </a:lnTo>
                  <a:lnTo>
                    <a:pt x="113487" y="226314"/>
                  </a:lnTo>
                  <a:lnTo>
                    <a:pt x="131216" y="231914"/>
                  </a:lnTo>
                  <a:lnTo>
                    <a:pt x="154584" y="233159"/>
                  </a:lnTo>
                  <a:lnTo>
                    <a:pt x="174955" y="232270"/>
                  </a:lnTo>
                  <a:lnTo>
                    <a:pt x="183680" y="231470"/>
                  </a:lnTo>
                  <a:lnTo>
                    <a:pt x="213106" y="262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2519565" y="8921102"/>
            <a:ext cx="5052060" cy="868680"/>
            <a:chOff x="2519565" y="8921102"/>
            <a:chExt cx="5052060" cy="868680"/>
          </a:xfrm>
        </p:grpSpPr>
        <p:sp>
          <p:nvSpPr>
            <p:cNvPr id="39" name="object 39"/>
            <p:cNvSpPr/>
            <p:nvPr/>
          </p:nvSpPr>
          <p:spPr>
            <a:xfrm>
              <a:off x="2532265" y="8933802"/>
              <a:ext cx="5026660" cy="276225"/>
            </a:xfrm>
            <a:custGeom>
              <a:avLst/>
              <a:gdLst/>
              <a:ahLst/>
              <a:cxnLst/>
              <a:rect l="l" t="t" r="r" b="b"/>
              <a:pathLst>
                <a:path w="5026659" h="276225">
                  <a:moveTo>
                    <a:pt x="5026215" y="275932"/>
                  </a:moveTo>
                  <a:lnTo>
                    <a:pt x="0" y="275932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4873815" y="0"/>
                  </a:lnTo>
                  <a:lnTo>
                    <a:pt x="4961921" y="23804"/>
                  </a:lnTo>
                  <a:lnTo>
                    <a:pt x="5007165" y="76174"/>
                  </a:lnTo>
                  <a:lnTo>
                    <a:pt x="5023834" y="128544"/>
                  </a:lnTo>
                  <a:lnTo>
                    <a:pt x="5026215" y="152349"/>
                  </a:lnTo>
                  <a:lnTo>
                    <a:pt x="5026215" y="275932"/>
                  </a:lnTo>
                  <a:close/>
                </a:path>
              </a:pathLst>
            </a:custGeom>
            <a:solidFill>
              <a:srgbClr val="F8B1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32265" y="8933802"/>
              <a:ext cx="5026660" cy="843280"/>
            </a:xfrm>
            <a:custGeom>
              <a:avLst/>
              <a:gdLst/>
              <a:ahLst/>
              <a:cxnLst/>
              <a:rect l="l" t="t" r="r" b="b"/>
              <a:pathLst>
                <a:path w="5026659" h="843279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690714"/>
                  </a:lnTo>
                  <a:lnTo>
                    <a:pt x="2380" y="714519"/>
                  </a:lnTo>
                  <a:lnTo>
                    <a:pt x="19043" y="766889"/>
                  </a:lnTo>
                  <a:lnTo>
                    <a:pt x="64272" y="819259"/>
                  </a:lnTo>
                  <a:lnTo>
                    <a:pt x="152349" y="843064"/>
                  </a:lnTo>
                  <a:lnTo>
                    <a:pt x="4873815" y="843064"/>
                  </a:lnTo>
                  <a:lnTo>
                    <a:pt x="4897620" y="840683"/>
                  </a:lnTo>
                  <a:lnTo>
                    <a:pt x="4949990" y="824020"/>
                  </a:lnTo>
                  <a:lnTo>
                    <a:pt x="5002360" y="778791"/>
                  </a:lnTo>
                  <a:lnTo>
                    <a:pt x="5026164" y="690714"/>
                  </a:lnTo>
                  <a:lnTo>
                    <a:pt x="5026164" y="152349"/>
                  </a:lnTo>
                  <a:lnTo>
                    <a:pt x="5023784" y="128544"/>
                  </a:lnTo>
                  <a:lnTo>
                    <a:pt x="5007121" y="76174"/>
                  </a:lnTo>
                  <a:lnTo>
                    <a:pt x="4961892" y="23804"/>
                  </a:lnTo>
                  <a:lnTo>
                    <a:pt x="4873815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F8B1A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2687508" y="8988545"/>
            <a:ext cx="4620895" cy="679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7025">
              <a:lnSpc>
                <a:spcPct val="100000"/>
              </a:lnSpc>
              <a:spcBef>
                <a:spcPts val="100"/>
              </a:spcBef>
            </a:pPr>
            <a:r>
              <a:rPr dirty="0" sz="1100" spc="114" b="1">
                <a:solidFill>
                  <a:srgbClr val="231F1F"/>
                </a:solidFill>
                <a:latin typeface="Calibri"/>
                <a:cs typeface="Calibri"/>
              </a:rPr>
              <a:t>Actividades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Calibri"/>
              <a:cs typeface="Calibri"/>
            </a:endParaRPr>
          </a:p>
          <a:p>
            <a:pPr marL="264160" marR="5080" indent="-252095">
              <a:lnSpc>
                <a:spcPts val="1200"/>
              </a:lnSpc>
            </a:pP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1.</a:t>
            </a:r>
            <a:r>
              <a:rPr dirty="0" sz="105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Indica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qué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factores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principales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hay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tener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cuenta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organizar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556319" y="8944762"/>
            <a:ext cx="346710" cy="401955"/>
            <a:chOff x="2556319" y="8944762"/>
            <a:chExt cx="346710" cy="401955"/>
          </a:xfrm>
        </p:grpSpPr>
        <p:sp>
          <p:nvSpPr>
            <p:cNvPr id="43" name="object 43"/>
            <p:cNvSpPr/>
            <p:nvPr/>
          </p:nvSpPr>
          <p:spPr>
            <a:xfrm>
              <a:off x="2742361" y="9201200"/>
              <a:ext cx="104139" cy="145415"/>
            </a:xfrm>
            <a:custGeom>
              <a:avLst/>
              <a:gdLst/>
              <a:ahLst/>
              <a:cxnLst/>
              <a:rect l="l" t="t" r="r" b="b"/>
              <a:pathLst>
                <a:path w="104139" h="145415">
                  <a:moveTo>
                    <a:pt x="103733" y="145008"/>
                  </a:moveTo>
                  <a:lnTo>
                    <a:pt x="0" y="40030"/>
                  </a:lnTo>
                  <a:lnTo>
                    <a:pt x="77533" y="0"/>
                  </a:lnTo>
                  <a:lnTo>
                    <a:pt x="103733" y="145008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556319" y="8944762"/>
              <a:ext cx="346710" cy="303530"/>
            </a:xfrm>
            <a:custGeom>
              <a:avLst/>
              <a:gdLst/>
              <a:ahLst/>
              <a:cxnLst/>
              <a:rect l="l" t="t" r="r" b="b"/>
              <a:pathLst>
                <a:path w="346710" h="303529">
                  <a:moveTo>
                    <a:pt x="173240" y="303123"/>
                  </a:moveTo>
                  <a:lnTo>
                    <a:pt x="127198" y="297708"/>
                  </a:lnTo>
                  <a:lnTo>
                    <a:pt x="85818" y="282428"/>
                  </a:lnTo>
                  <a:lnTo>
                    <a:pt x="50753" y="258727"/>
                  </a:lnTo>
                  <a:lnTo>
                    <a:pt x="23660" y="228052"/>
                  </a:lnTo>
                  <a:lnTo>
                    <a:pt x="6190" y="191848"/>
                  </a:lnTo>
                  <a:lnTo>
                    <a:pt x="0" y="151561"/>
                  </a:lnTo>
                  <a:lnTo>
                    <a:pt x="6190" y="111274"/>
                  </a:lnTo>
                  <a:lnTo>
                    <a:pt x="23660" y="75071"/>
                  </a:lnTo>
                  <a:lnTo>
                    <a:pt x="50753" y="44396"/>
                  </a:lnTo>
                  <a:lnTo>
                    <a:pt x="85818" y="20695"/>
                  </a:lnTo>
                  <a:lnTo>
                    <a:pt x="127198" y="5414"/>
                  </a:lnTo>
                  <a:lnTo>
                    <a:pt x="173240" y="0"/>
                  </a:lnTo>
                  <a:lnTo>
                    <a:pt x="219278" y="5414"/>
                  </a:lnTo>
                  <a:lnTo>
                    <a:pt x="260646" y="20695"/>
                  </a:lnTo>
                  <a:lnTo>
                    <a:pt x="295695" y="44396"/>
                  </a:lnTo>
                  <a:lnTo>
                    <a:pt x="322774" y="75071"/>
                  </a:lnTo>
                  <a:lnTo>
                    <a:pt x="340231" y="111274"/>
                  </a:lnTo>
                  <a:lnTo>
                    <a:pt x="346417" y="151561"/>
                  </a:lnTo>
                  <a:lnTo>
                    <a:pt x="340231" y="191848"/>
                  </a:lnTo>
                  <a:lnTo>
                    <a:pt x="322774" y="228052"/>
                  </a:lnTo>
                  <a:lnTo>
                    <a:pt x="295695" y="258727"/>
                  </a:lnTo>
                  <a:lnTo>
                    <a:pt x="260646" y="282428"/>
                  </a:lnTo>
                  <a:lnTo>
                    <a:pt x="219278" y="297708"/>
                  </a:lnTo>
                  <a:lnTo>
                    <a:pt x="173240" y="303123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5501" y="8952712"/>
              <a:ext cx="228104" cy="15303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568130" y="9004949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60" h="262890">
                  <a:moveTo>
                    <a:pt x="36563" y="0"/>
                  </a:moveTo>
                  <a:lnTo>
                    <a:pt x="28333" y="10058"/>
                  </a:lnTo>
                  <a:lnTo>
                    <a:pt x="11988" y="37452"/>
                  </a:lnTo>
                  <a:lnTo>
                    <a:pt x="0" y="78066"/>
                  </a:lnTo>
                  <a:lnTo>
                    <a:pt x="4864" y="127736"/>
                  </a:lnTo>
                  <a:lnTo>
                    <a:pt x="5029" y="114744"/>
                  </a:lnTo>
                  <a:lnTo>
                    <a:pt x="7950" y="82435"/>
                  </a:lnTo>
                  <a:lnTo>
                    <a:pt x="17246" y="40843"/>
                  </a:lnTo>
                  <a:lnTo>
                    <a:pt x="36563" y="0"/>
                  </a:lnTo>
                  <a:close/>
                </a:path>
                <a:path w="213360" h="262890">
                  <a:moveTo>
                    <a:pt x="213118" y="262432"/>
                  </a:moveTo>
                  <a:lnTo>
                    <a:pt x="194132" y="231470"/>
                  </a:lnTo>
                  <a:lnTo>
                    <a:pt x="191287" y="226822"/>
                  </a:lnTo>
                  <a:lnTo>
                    <a:pt x="187820" y="221157"/>
                  </a:lnTo>
                  <a:lnTo>
                    <a:pt x="170764" y="225437"/>
                  </a:lnTo>
                  <a:lnTo>
                    <a:pt x="147574" y="226733"/>
                  </a:lnTo>
                  <a:lnTo>
                    <a:pt x="123291" y="226669"/>
                  </a:lnTo>
                  <a:lnTo>
                    <a:pt x="113499" y="226314"/>
                  </a:lnTo>
                  <a:lnTo>
                    <a:pt x="131203" y="231914"/>
                  </a:lnTo>
                  <a:lnTo>
                    <a:pt x="154584" y="233159"/>
                  </a:lnTo>
                  <a:lnTo>
                    <a:pt x="174980" y="232270"/>
                  </a:lnTo>
                  <a:lnTo>
                    <a:pt x="183705" y="231470"/>
                  </a:lnTo>
                  <a:lnTo>
                    <a:pt x="213118" y="262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0832" y="9015365"/>
              <a:ext cx="155622" cy="155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833" y="9913920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26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" y="992754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328973" y="321352"/>
                </a:moveTo>
                <a:lnTo>
                  <a:pt x="0" y="321352"/>
                </a:lnTo>
                <a:lnTo>
                  <a:pt x="0" y="0"/>
                </a:lnTo>
                <a:lnTo>
                  <a:pt x="48459" y="3556"/>
                </a:lnTo>
                <a:lnTo>
                  <a:pt x="94989" y="13949"/>
                </a:lnTo>
                <a:lnTo>
                  <a:pt x="138788" y="30647"/>
                </a:lnTo>
                <a:lnTo>
                  <a:pt x="179344" y="53139"/>
                </a:lnTo>
                <a:lnTo>
                  <a:pt x="216147" y="80915"/>
                </a:lnTo>
                <a:lnTo>
                  <a:pt x="248689" y="113464"/>
                </a:lnTo>
                <a:lnTo>
                  <a:pt x="276457" y="150276"/>
                </a:lnTo>
                <a:lnTo>
                  <a:pt x="298943" y="190840"/>
                </a:lnTo>
                <a:lnTo>
                  <a:pt x="315636" y="234645"/>
                </a:lnTo>
                <a:lnTo>
                  <a:pt x="326026" y="281180"/>
                </a:lnTo>
                <a:lnTo>
                  <a:pt x="328973" y="321352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" y="0"/>
            <a:ext cx="1168006" cy="8339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6949" y="270628"/>
            <a:ext cx="17811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500" spc="270"/>
              <a:t>1</a:t>
            </a:r>
            <a:r>
              <a:rPr dirty="0" u="none" sz="2500" spc="50"/>
              <a:t> </a:t>
            </a:r>
            <a:r>
              <a:rPr dirty="0" u="none" baseline="6172" sz="1350" spc="22"/>
              <a:t>El</a:t>
            </a:r>
            <a:r>
              <a:rPr dirty="0" u="none" baseline="6172" sz="1350" spc="104"/>
              <a:t> </a:t>
            </a:r>
            <a:r>
              <a:rPr dirty="0" u="none" baseline="6172" sz="1350" spc="67"/>
              <a:t>área</a:t>
            </a:r>
            <a:r>
              <a:rPr dirty="0" u="none" baseline="6172" sz="1350" spc="97"/>
              <a:t> </a:t>
            </a:r>
            <a:r>
              <a:rPr dirty="0" u="none" baseline="6172" sz="1350" spc="44"/>
              <a:t>de</a:t>
            </a:r>
            <a:r>
              <a:rPr dirty="0" u="none" baseline="6172" sz="1350" spc="97"/>
              <a:t> </a:t>
            </a:r>
            <a:r>
              <a:rPr dirty="0" u="none" baseline="6172" sz="1350" spc="7"/>
              <a:t>recursos</a:t>
            </a:r>
            <a:r>
              <a:rPr dirty="0" u="none" baseline="6172" sz="1350" spc="104"/>
              <a:t> </a:t>
            </a:r>
            <a:r>
              <a:rPr dirty="0" u="none" baseline="6172" sz="1350" spc="15"/>
              <a:t>humanos</a:t>
            </a:r>
            <a:endParaRPr baseline="6172" sz="1350"/>
          </a:p>
        </p:txBody>
      </p:sp>
      <p:sp>
        <p:nvSpPr>
          <p:cNvPr id="6" name="object 6"/>
          <p:cNvSpPr/>
          <p:nvPr/>
        </p:nvSpPr>
        <p:spPr>
          <a:xfrm>
            <a:off x="745921" y="668540"/>
            <a:ext cx="4354830" cy="0"/>
          </a:xfrm>
          <a:custGeom>
            <a:avLst/>
            <a:gdLst/>
            <a:ahLst/>
            <a:cxnLst/>
            <a:rect l="l" t="t" r="r" b="b"/>
            <a:pathLst>
              <a:path w="4354830" h="0">
                <a:moveTo>
                  <a:pt x="0" y="0"/>
                </a:moveTo>
                <a:lnTo>
                  <a:pt x="4354461" y="0"/>
                </a:lnTo>
              </a:path>
            </a:pathLst>
          </a:custGeom>
          <a:ln w="3809">
            <a:solidFill>
              <a:srgbClr val="65626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360019" y="978700"/>
            <a:ext cx="7211695" cy="7562850"/>
            <a:chOff x="360019" y="978700"/>
            <a:chExt cx="7211695" cy="7562850"/>
          </a:xfrm>
        </p:grpSpPr>
        <p:sp>
          <p:nvSpPr>
            <p:cNvPr id="8" name="object 8"/>
            <p:cNvSpPr/>
            <p:nvPr/>
          </p:nvSpPr>
          <p:spPr>
            <a:xfrm>
              <a:off x="372719" y="991387"/>
              <a:ext cx="7186295" cy="410845"/>
            </a:xfrm>
            <a:custGeom>
              <a:avLst/>
              <a:gdLst/>
              <a:ahLst/>
              <a:cxnLst/>
              <a:rect l="l" t="t" r="r" b="b"/>
              <a:pathLst>
                <a:path w="7186295" h="410844">
                  <a:moveTo>
                    <a:pt x="7185761" y="410578"/>
                  </a:moveTo>
                  <a:lnTo>
                    <a:pt x="0" y="410578"/>
                  </a:lnTo>
                  <a:lnTo>
                    <a:pt x="0" y="152361"/>
                  </a:lnTo>
                  <a:lnTo>
                    <a:pt x="23804" y="64277"/>
                  </a:lnTo>
                  <a:lnTo>
                    <a:pt x="76174" y="19045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7033361" y="0"/>
                  </a:lnTo>
                  <a:lnTo>
                    <a:pt x="7121467" y="23806"/>
                  </a:lnTo>
                  <a:lnTo>
                    <a:pt x="7166711" y="76180"/>
                  </a:lnTo>
                  <a:lnTo>
                    <a:pt x="7183380" y="128555"/>
                  </a:lnTo>
                  <a:lnTo>
                    <a:pt x="7185761" y="152361"/>
                  </a:lnTo>
                  <a:lnTo>
                    <a:pt x="7185761" y="410578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2719" y="991400"/>
              <a:ext cx="7186295" cy="7537450"/>
            </a:xfrm>
            <a:custGeom>
              <a:avLst/>
              <a:gdLst/>
              <a:ahLst/>
              <a:cxnLst/>
              <a:rect l="l" t="t" r="r" b="b"/>
              <a:pathLst>
                <a:path w="7186295" h="7537450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7384897"/>
                  </a:lnTo>
                  <a:lnTo>
                    <a:pt x="2380" y="7408702"/>
                  </a:lnTo>
                  <a:lnTo>
                    <a:pt x="19043" y="7461072"/>
                  </a:lnTo>
                  <a:lnTo>
                    <a:pt x="64272" y="7513442"/>
                  </a:lnTo>
                  <a:lnTo>
                    <a:pt x="152349" y="7537246"/>
                  </a:lnTo>
                  <a:lnTo>
                    <a:pt x="7033361" y="7537246"/>
                  </a:lnTo>
                  <a:lnTo>
                    <a:pt x="7057174" y="7534866"/>
                  </a:lnTo>
                  <a:lnTo>
                    <a:pt x="7109561" y="7518203"/>
                  </a:lnTo>
                  <a:lnTo>
                    <a:pt x="7161949" y="7472974"/>
                  </a:lnTo>
                  <a:lnTo>
                    <a:pt x="7185761" y="7384897"/>
                  </a:lnTo>
                  <a:lnTo>
                    <a:pt x="7185761" y="152349"/>
                  </a:lnTo>
                  <a:lnTo>
                    <a:pt x="7183380" y="128544"/>
                  </a:lnTo>
                  <a:lnTo>
                    <a:pt x="7166711" y="76174"/>
                  </a:lnTo>
                  <a:lnTo>
                    <a:pt x="7121467" y="23804"/>
                  </a:lnTo>
                  <a:lnTo>
                    <a:pt x="7033361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FABE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97630" y="1059191"/>
            <a:ext cx="3393440" cy="4352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3220">
              <a:lnSpc>
                <a:spcPct val="100000"/>
              </a:lnSpc>
              <a:spcBef>
                <a:spcPts val="100"/>
              </a:spcBef>
            </a:pPr>
            <a:r>
              <a:rPr dirty="0" sz="1500" spc="170" b="1">
                <a:solidFill>
                  <a:srgbClr val="231F1F"/>
                </a:solidFill>
                <a:latin typeface="Calibri"/>
                <a:cs typeface="Calibri"/>
              </a:rPr>
              <a:t>Comprueba</a:t>
            </a:r>
            <a:r>
              <a:rPr dirty="0" sz="1500" spc="3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500" spc="15" b="1">
                <a:solidFill>
                  <a:srgbClr val="231F1F"/>
                </a:solidFill>
                <a:latin typeface="Calibri"/>
                <a:cs typeface="Calibri"/>
              </a:rPr>
              <a:t>tu</a:t>
            </a:r>
            <a:r>
              <a:rPr dirty="0" sz="150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500" spc="175" b="1">
                <a:solidFill>
                  <a:srgbClr val="231F1F"/>
                </a:solidFill>
                <a:latin typeface="Calibri"/>
                <a:cs typeface="Calibri"/>
              </a:rPr>
              <a:t>aprendizaje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buAutoNum type="arabicPeriod" startAt="20"/>
              <a:tabLst>
                <a:tab pos="264795" algn="l"/>
              </a:tabLst>
            </a:pP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¿Qué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entiende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trabajo?</a:t>
            </a:r>
            <a:endParaRPr sz="1050">
              <a:latin typeface="Calibri"/>
              <a:cs typeface="Calibri"/>
            </a:endParaRPr>
          </a:p>
          <a:p>
            <a:pPr algn="just" marL="264160" marR="5080" indent="-252095">
              <a:lnSpc>
                <a:spcPts val="1200"/>
              </a:lnSpc>
              <a:spcBef>
                <a:spcPts val="1165"/>
              </a:spcBef>
              <a:buAutoNum type="arabicPeriod" startAt="20"/>
              <a:tabLst>
                <a:tab pos="264795" algn="l"/>
              </a:tabLst>
            </a:pP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¿Sabes </a:t>
            </a:r>
            <a:r>
              <a:rPr dirty="0" sz="1050" spc="70" b="1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quién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atribuye 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teoría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relaciones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humanas?</a:t>
            </a:r>
            <a:endParaRPr sz="1050">
              <a:latin typeface="Calibri"/>
              <a:cs typeface="Calibri"/>
            </a:endParaRPr>
          </a:p>
          <a:p>
            <a:pPr algn="just" marL="264160" marR="5080" indent="-252095">
              <a:lnSpc>
                <a:spcPts val="1200"/>
              </a:lnSpc>
              <a:spcBef>
                <a:spcPts val="1130"/>
              </a:spcBef>
              <a:buAutoNum type="arabicPeriod" startAt="20"/>
              <a:tabLst>
                <a:tab pos="264795" algn="l"/>
              </a:tabLst>
            </a:pP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¿Crees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es importante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2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empresario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conozca 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le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motiva </a:t>
            </a:r>
            <a:r>
              <a:rPr dirty="0" sz="1050" spc="70" b="1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trabajadores? 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Razona 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res-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puesta.</a:t>
            </a:r>
            <a:endParaRPr sz="1050">
              <a:latin typeface="Calibri"/>
              <a:cs typeface="Calibri"/>
            </a:endParaRPr>
          </a:p>
          <a:p>
            <a:pPr marL="264160" indent="-252095">
              <a:lnSpc>
                <a:spcPct val="100000"/>
              </a:lnSpc>
              <a:spcBef>
                <a:spcPts val="1045"/>
              </a:spcBef>
              <a:buAutoNum type="arabicPeriod" startAt="20"/>
              <a:tabLst>
                <a:tab pos="264795" algn="l"/>
              </a:tabLst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Según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Maslow,</a:t>
            </a:r>
            <a:endParaRPr sz="1050">
              <a:latin typeface="Calibri"/>
              <a:cs typeface="Calibri"/>
            </a:endParaRPr>
          </a:p>
          <a:p>
            <a:pPr algn="just" lvl="1" marL="480695" marR="6350" indent="-216535">
              <a:lnSpc>
                <a:spcPts val="1200"/>
              </a:lnSpc>
              <a:spcBef>
                <a:spcPts val="1165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necesidades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están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jerarquizadas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estruc- </a:t>
            </a:r>
            <a:r>
              <a:rPr dirty="0" sz="1050" spc="-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tura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piramidal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va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desde las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fisiológicas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autorrealización.</a:t>
            </a:r>
            <a:endParaRPr sz="1050">
              <a:latin typeface="Calibri"/>
              <a:cs typeface="Calibri"/>
            </a:endParaRPr>
          </a:p>
          <a:p>
            <a:pPr algn="just" lvl="1" marL="480695" marR="7620" indent="-216535">
              <a:lnSpc>
                <a:spcPts val="1200"/>
              </a:lnSpc>
              <a:spcBef>
                <a:spcPts val="280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alcanzar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autorrealización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aunque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tenga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cubiertas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necesidades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bási-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cas.</a:t>
            </a:r>
            <a:endParaRPr sz="1050">
              <a:latin typeface="Calibri"/>
              <a:cs typeface="Calibri"/>
            </a:endParaRPr>
          </a:p>
          <a:p>
            <a:pPr algn="just" lvl="1" marL="480695" indent="-216535">
              <a:lnSpc>
                <a:spcPct val="100000"/>
              </a:lnSpc>
              <a:spcBef>
                <a:spcPts val="195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necesidades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más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importantes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sociales.</a:t>
            </a:r>
            <a:endParaRPr sz="1050">
              <a:latin typeface="Calibri"/>
              <a:cs typeface="Calibri"/>
            </a:endParaRPr>
          </a:p>
          <a:p>
            <a:pPr algn="just" lvl="1" marL="480695" indent="-216535">
              <a:lnSpc>
                <a:spcPct val="100000"/>
              </a:lnSpc>
              <a:spcBef>
                <a:spcPts val="225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Ninguna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verdadera.</a:t>
            </a:r>
            <a:endParaRPr sz="1050">
              <a:latin typeface="Calibri"/>
              <a:cs typeface="Calibri"/>
            </a:endParaRPr>
          </a:p>
          <a:p>
            <a:pPr algn="just" marL="264795" marR="6985" indent="-252095">
              <a:lnSpc>
                <a:spcPts val="1200"/>
              </a:lnSpc>
              <a:spcBef>
                <a:spcPts val="1160"/>
              </a:spcBef>
              <a:buAutoNum type="arabicPeriod" startAt="20"/>
              <a:tabLst>
                <a:tab pos="265430" algn="l"/>
              </a:tabLst>
            </a:pP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¿Crees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necesidad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satisfecha </a:t>
            </a:r>
            <a:r>
              <a:rPr dirty="0" sz="1050" spc="-45" b="1">
                <a:solidFill>
                  <a:srgbClr val="231F1F"/>
                </a:solidFill>
                <a:latin typeface="Calibri"/>
                <a:cs typeface="Calibri"/>
              </a:rPr>
              <a:t>te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puede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motivar?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Razona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la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respuesta.</a:t>
            </a:r>
            <a:endParaRPr sz="1050">
              <a:latin typeface="Calibri"/>
              <a:cs typeface="Calibri"/>
            </a:endParaRPr>
          </a:p>
          <a:p>
            <a:pPr algn="just" marL="264795" marR="5080" indent="-252095">
              <a:lnSpc>
                <a:spcPts val="1200"/>
              </a:lnSpc>
              <a:spcBef>
                <a:spcPts val="1135"/>
              </a:spcBef>
              <a:buAutoNum type="arabicPeriod" startAt="20"/>
              <a:tabLst>
                <a:tab pos="265430" algn="l"/>
              </a:tabLst>
            </a:pP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siguientes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necesidades,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indica </a:t>
            </a:r>
            <a:r>
              <a:rPr dirty="0" sz="1050" spc="70" b="1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qué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nivel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corres-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ponden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según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Maslow: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62292" y="5566524"/>
          <a:ext cx="3119755" cy="2809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5830"/>
                <a:gridCol w="911859"/>
              </a:tblGrid>
              <a:tr h="3250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050" spc="2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Necesidades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8382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24511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1050" spc="1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Niveles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838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</a:tr>
              <a:tr h="27528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Protección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contra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daños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materiales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75336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Estabilidad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75323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Pertenencia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7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grupos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7533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 spc="5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Que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individuo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sienta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aceptado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75336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Reconocimiento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aprecio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75323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Respeto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7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demás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7533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Realización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valores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personales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75336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Desarrollo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del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potencial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propio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7528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Descansar,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vestirse,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comer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7747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042200" y="1511326"/>
            <a:ext cx="3394075" cy="688085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264795" marR="9525" indent="-252095">
              <a:lnSpc>
                <a:spcPts val="1200"/>
              </a:lnSpc>
              <a:spcBef>
                <a:spcPts val="190"/>
              </a:spcBef>
              <a:buAutoNum type="arabicPeriod" startAt="26"/>
              <a:tabLst>
                <a:tab pos="265430" algn="l"/>
              </a:tabLst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Según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McGregor,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¿qué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formas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pensamiento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0" b="1">
                <a:solidFill>
                  <a:srgbClr val="231F1F"/>
                </a:solidFill>
                <a:latin typeface="Calibri"/>
                <a:cs typeface="Calibri"/>
              </a:rPr>
              <a:t>tiene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-2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directivo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sobre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sus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subordinados?</a:t>
            </a:r>
            <a:endParaRPr sz="1050">
              <a:latin typeface="Calibri"/>
              <a:cs typeface="Calibri"/>
            </a:endParaRPr>
          </a:p>
          <a:p>
            <a:pPr marL="264795" indent="-252095">
              <a:lnSpc>
                <a:spcPct val="100000"/>
              </a:lnSpc>
              <a:spcBef>
                <a:spcPts val="1040"/>
              </a:spcBef>
              <a:buAutoNum type="arabicPeriod" startAt="26"/>
              <a:tabLst>
                <a:tab pos="265430" algn="l"/>
              </a:tabLst>
            </a:pP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 i="1">
                <a:solidFill>
                  <a:srgbClr val="231F1F"/>
                </a:solidFill>
                <a:latin typeface="Calibri"/>
                <a:cs typeface="Calibri"/>
              </a:rPr>
              <a:t>outsourcing</a:t>
            </a:r>
            <a:r>
              <a:rPr dirty="0" sz="1050" spc="40" b="1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externalización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ocupa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de:</a:t>
            </a:r>
            <a:endParaRPr sz="1050">
              <a:latin typeface="Calibri"/>
              <a:cs typeface="Calibri"/>
            </a:endParaRPr>
          </a:p>
          <a:p>
            <a:pPr lvl="1" marL="480695" marR="5715" indent="-216535">
              <a:lnSpc>
                <a:spcPts val="1200"/>
              </a:lnSpc>
              <a:spcBef>
                <a:spcPts val="1165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contratación</a:t>
            </a:r>
            <a:r>
              <a:rPr dirty="0" sz="1050" spc="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servicios</a:t>
            </a:r>
            <a:r>
              <a:rPr dirty="0" sz="1050" spc="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profesionales</a:t>
            </a:r>
            <a:r>
              <a:rPr dirty="0" sz="1050" spc="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exter-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nos.</a:t>
            </a:r>
            <a:endParaRPr sz="1050">
              <a:latin typeface="Calibri"/>
              <a:cs typeface="Calibri"/>
            </a:endParaRPr>
          </a:p>
          <a:p>
            <a:pPr lvl="1" marL="481330" indent="-216535">
              <a:lnSpc>
                <a:spcPct val="100000"/>
              </a:lnSpc>
              <a:spcBef>
                <a:spcPts val="195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contratación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servicios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internos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externos.</a:t>
            </a:r>
            <a:endParaRPr sz="1050">
              <a:latin typeface="Calibri"/>
              <a:cs typeface="Calibri"/>
            </a:endParaRPr>
          </a:p>
          <a:p>
            <a:pPr lvl="1" marL="480695" indent="-216535">
              <a:lnSpc>
                <a:spcPct val="100000"/>
              </a:lnSpc>
              <a:spcBef>
                <a:spcPts val="220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bastante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común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empresas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grandes.</a:t>
            </a:r>
            <a:endParaRPr sz="1050">
              <a:latin typeface="Calibri"/>
              <a:cs typeface="Calibri"/>
            </a:endParaRPr>
          </a:p>
          <a:p>
            <a:pPr lvl="1" marL="480695" indent="-216535">
              <a:lnSpc>
                <a:spcPct val="100000"/>
              </a:lnSpc>
              <a:spcBef>
                <a:spcPts val="225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Ninguna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verdadera.</a:t>
            </a:r>
            <a:endParaRPr sz="1050">
              <a:latin typeface="Calibri"/>
              <a:cs typeface="Calibri"/>
            </a:endParaRPr>
          </a:p>
          <a:p>
            <a:pPr marL="264795" marR="9525" indent="-252095">
              <a:lnSpc>
                <a:spcPts val="1200"/>
              </a:lnSpc>
              <a:spcBef>
                <a:spcPts val="1165"/>
              </a:spcBef>
              <a:buAutoNum type="arabicPeriod" startAt="26"/>
              <a:tabLst>
                <a:tab pos="265430" algn="l"/>
              </a:tabLst>
            </a:pP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¿A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través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qué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medios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empresario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puede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conocer </a:t>
            </a:r>
            <a:r>
              <a:rPr dirty="0" sz="1050" spc="-2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clima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laboral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su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empresa?</a:t>
            </a:r>
            <a:endParaRPr sz="1050">
              <a:latin typeface="Calibri"/>
              <a:cs typeface="Calibri"/>
            </a:endParaRPr>
          </a:p>
          <a:p>
            <a:pPr marL="264795" indent="-252729">
              <a:lnSpc>
                <a:spcPts val="1230"/>
              </a:lnSpc>
              <a:spcBef>
                <a:spcPts val="1045"/>
              </a:spcBef>
              <a:buAutoNum type="arabicPeriod" startAt="26"/>
              <a:tabLst>
                <a:tab pos="265430" algn="l"/>
              </a:tabLst>
            </a:pP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¿Qué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motivaciones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laborales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tienes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0" b="1">
                <a:solidFill>
                  <a:srgbClr val="231F1F"/>
                </a:solidFill>
                <a:latin typeface="Calibri"/>
                <a:cs typeface="Calibri"/>
              </a:rPr>
              <a:t>este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momento?</a:t>
            </a:r>
            <a:endParaRPr sz="1050">
              <a:latin typeface="Calibri"/>
              <a:cs typeface="Calibri"/>
            </a:endParaRPr>
          </a:p>
          <a:p>
            <a:pPr marL="264795">
              <a:lnSpc>
                <a:spcPts val="1230"/>
              </a:lnSpc>
            </a:pP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¿Qué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crees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40" b="1">
                <a:solidFill>
                  <a:srgbClr val="231F1F"/>
                </a:solidFill>
                <a:latin typeface="Calibri"/>
                <a:cs typeface="Calibri"/>
              </a:rPr>
              <a:t>te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motivaría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dentro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cinco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años?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Calibri"/>
              <a:cs typeface="Calibri"/>
            </a:endParaRPr>
          </a:p>
          <a:p>
            <a:pPr marL="12700" marR="5080">
              <a:lnSpc>
                <a:spcPts val="1200"/>
              </a:lnSpc>
              <a:spcBef>
                <a:spcPts val="5"/>
              </a:spcBef>
            </a:pP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Valorar 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necesidad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establecer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métodos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2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trabajadores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marL="264795" indent="-252729">
              <a:lnSpc>
                <a:spcPct val="100000"/>
              </a:lnSpc>
              <a:spcBef>
                <a:spcPts val="1040"/>
              </a:spcBef>
              <a:buAutoNum type="arabicPeriod" startAt="30"/>
              <a:tabLst>
                <a:tab pos="265430" algn="l"/>
              </a:tabLst>
            </a:pP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¿Qué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absentismo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laboral?</a:t>
            </a:r>
            <a:endParaRPr sz="1050">
              <a:latin typeface="Calibri"/>
              <a:cs typeface="Calibri"/>
            </a:endParaRPr>
          </a:p>
          <a:p>
            <a:pPr marL="264795" marR="5080" indent="-252095">
              <a:lnSpc>
                <a:spcPts val="1200"/>
              </a:lnSpc>
              <a:spcBef>
                <a:spcPts val="1165"/>
              </a:spcBef>
              <a:buAutoNum type="arabicPeriod" startAt="30"/>
              <a:tabLst>
                <a:tab pos="265430" algn="l"/>
              </a:tabLst>
            </a:pP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Enumera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diferencias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 b="1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absentismo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justificado </a:t>
            </a:r>
            <a:r>
              <a:rPr dirty="0" sz="1050" spc="-2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injustificado.</a:t>
            </a:r>
            <a:endParaRPr sz="1050">
              <a:latin typeface="Calibri"/>
              <a:cs typeface="Calibri"/>
            </a:endParaRPr>
          </a:p>
          <a:p>
            <a:pPr marL="264795" marR="5080" indent="-252095">
              <a:lnSpc>
                <a:spcPts val="1200"/>
              </a:lnSpc>
              <a:spcBef>
                <a:spcPts val="1135"/>
              </a:spcBef>
              <a:buAutoNum type="arabicPeriod" startAt="30"/>
              <a:tabLst>
                <a:tab pos="265430" algn="l"/>
              </a:tabLst>
            </a:pP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presentar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parte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médico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baja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0" b="1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 la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empresa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-2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trabajador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 b="1">
                <a:solidFill>
                  <a:srgbClr val="231F1F"/>
                </a:solidFill>
                <a:latin typeface="Calibri"/>
                <a:cs typeface="Calibri"/>
              </a:rPr>
              <a:t>tiene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plazo:</a:t>
            </a:r>
            <a:endParaRPr sz="1050">
              <a:latin typeface="Calibri"/>
              <a:cs typeface="Calibri"/>
            </a:endParaRPr>
          </a:p>
          <a:p>
            <a:pPr lvl="1" marL="480695" indent="-216535">
              <a:lnSpc>
                <a:spcPct val="100000"/>
              </a:lnSpc>
              <a:spcBef>
                <a:spcPts val="760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cinco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días.</a:t>
            </a:r>
            <a:endParaRPr sz="1050">
              <a:latin typeface="Calibri"/>
              <a:cs typeface="Calibri"/>
            </a:endParaRPr>
          </a:p>
          <a:p>
            <a:pPr lvl="1" marL="480695" indent="-216535">
              <a:lnSpc>
                <a:spcPct val="100000"/>
              </a:lnSpc>
              <a:spcBef>
                <a:spcPts val="225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5">
                <a:solidFill>
                  <a:srgbClr val="231F1F"/>
                </a:solidFill>
                <a:latin typeface="Calibri"/>
                <a:cs typeface="Calibri"/>
              </a:rPr>
              <a:t>tres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días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fecha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expedición.</a:t>
            </a:r>
            <a:endParaRPr sz="1050">
              <a:latin typeface="Calibri"/>
              <a:cs typeface="Calibri"/>
            </a:endParaRPr>
          </a:p>
          <a:p>
            <a:pPr lvl="1" marL="480695" indent="-216535">
              <a:lnSpc>
                <a:spcPct val="100000"/>
              </a:lnSpc>
              <a:spcBef>
                <a:spcPts val="220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semana.</a:t>
            </a:r>
            <a:endParaRPr sz="1050">
              <a:latin typeface="Calibri"/>
              <a:cs typeface="Calibri"/>
            </a:endParaRPr>
          </a:p>
          <a:p>
            <a:pPr lvl="1" marL="480695" indent="-216535">
              <a:lnSpc>
                <a:spcPct val="100000"/>
              </a:lnSpc>
              <a:spcBef>
                <a:spcPts val="225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Lo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presentar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cuando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quiera.</a:t>
            </a:r>
            <a:endParaRPr sz="1050">
              <a:latin typeface="Calibri"/>
              <a:cs typeface="Calibri"/>
            </a:endParaRPr>
          </a:p>
          <a:p>
            <a:pPr marL="264795" marR="5715" indent="-252095">
              <a:lnSpc>
                <a:spcPts val="1200"/>
              </a:lnSpc>
              <a:spcBef>
                <a:spcPts val="1165"/>
              </a:spcBef>
              <a:buAutoNum type="arabicPeriod" startAt="30"/>
              <a:tabLst>
                <a:tab pos="265430" algn="l"/>
              </a:tabLst>
            </a:pP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Indica</a:t>
            </a:r>
            <a:r>
              <a:rPr dirty="0" sz="1050" spc="9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qué</a:t>
            </a:r>
            <a:r>
              <a:rPr dirty="0" sz="1050" spc="9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alibri"/>
                <a:cs typeface="Calibri"/>
              </a:rPr>
              <a:t>plazo</a:t>
            </a:r>
            <a:r>
              <a:rPr dirty="0" sz="1050" spc="9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231F1F"/>
                </a:solidFill>
                <a:latin typeface="Calibri"/>
                <a:cs typeface="Calibri"/>
              </a:rPr>
              <a:t>tiene</a:t>
            </a:r>
            <a:r>
              <a:rPr dirty="0" sz="1050" spc="9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9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 b="1">
                <a:solidFill>
                  <a:srgbClr val="231F1F"/>
                </a:solidFill>
                <a:latin typeface="Calibri"/>
                <a:cs typeface="Calibri"/>
              </a:rPr>
              <a:t>trabajador</a:t>
            </a:r>
            <a:r>
              <a:rPr dirty="0" sz="1050" spc="9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 b="1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9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entregar</a:t>
            </a:r>
            <a:r>
              <a:rPr dirty="0" sz="1050" spc="9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-2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parte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alta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0" b="1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lvl="1" marL="480695" indent="-216535">
              <a:lnSpc>
                <a:spcPct val="100000"/>
              </a:lnSpc>
              <a:spcBef>
                <a:spcPts val="1040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110">
                <a:solidFill>
                  <a:srgbClr val="231F1F"/>
                </a:solidFill>
                <a:latin typeface="Calibri"/>
                <a:cs typeface="Calibri"/>
              </a:rPr>
              <a:t>24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horas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recibe.</a:t>
            </a:r>
            <a:endParaRPr sz="1050">
              <a:latin typeface="Calibri"/>
              <a:cs typeface="Calibri"/>
            </a:endParaRPr>
          </a:p>
          <a:p>
            <a:pPr lvl="1" marL="480695" indent="-216535">
              <a:lnSpc>
                <a:spcPct val="100000"/>
              </a:lnSpc>
              <a:spcBef>
                <a:spcPts val="225"/>
              </a:spcBef>
              <a:buFont typeface="Calibri"/>
              <a:buAutoNum type="alphaLcParenR"/>
              <a:tabLst>
                <a:tab pos="481330" algn="l"/>
              </a:tabLst>
            </a:pP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Ocho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días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recibe.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225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Tres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días.</a:t>
            </a:r>
            <a:endParaRPr sz="1050">
              <a:latin typeface="Calibri"/>
              <a:cs typeface="Calibri"/>
            </a:endParaRPr>
          </a:p>
          <a:p>
            <a:pPr lvl="1" marL="480059" indent="-216535">
              <a:lnSpc>
                <a:spcPct val="100000"/>
              </a:lnSpc>
              <a:spcBef>
                <a:spcPts val="220"/>
              </a:spcBef>
              <a:buFont typeface="Calibri"/>
              <a:buAutoNum type="alphaLcParenR"/>
              <a:tabLst>
                <a:tab pos="480695" algn="l"/>
              </a:tabLst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Todas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validas.</a:t>
            </a:r>
            <a:endParaRPr sz="1050">
              <a:latin typeface="Calibri"/>
              <a:cs typeface="Calibri"/>
            </a:endParaRPr>
          </a:p>
          <a:p>
            <a:pPr marL="264160" marR="10160" indent="-252095">
              <a:lnSpc>
                <a:spcPts val="1200"/>
              </a:lnSpc>
              <a:spcBef>
                <a:spcPts val="1165"/>
              </a:spcBef>
              <a:buAutoNum type="arabicPeriod" startAt="30"/>
              <a:tabLst>
                <a:tab pos="264795" algn="l"/>
              </a:tabLst>
            </a:pP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¿Qué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sistemas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conoces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231F1F"/>
                </a:solidFill>
                <a:latin typeface="Calibri"/>
                <a:cs typeface="Calibri"/>
              </a:rPr>
              <a:t>controlar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 b="1">
                <a:solidFill>
                  <a:srgbClr val="231F1F"/>
                </a:solidFill>
                <a:latin typeface="Calibri"/>
                <a:cs typeface="Calibri"/>
              </a:rPr>
              <a:t>cumplimiento </a:t>
            </a:r>
            <a:r>
              <a:rPr dirty="0" sz="1050" spc="-22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 b="1">
                <a:solidFill>
                  <a:srgbClr val="231F1F"/>
                </a:solidFill>
                <a:latin typeface="Calibri"/>
                <a:cs typeface="Calibri"/>
              </a:rPr>
              <a:t>horario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 b="1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alibri"/>
                <a:cs typeface="Calibri"/>
              </a:rPr>
              <a:t>trabajadores?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7492" y="1033513"/>
            <a:ext cx="346710" cy="401955"/>
            <a:chOff x="407492" y="1033513"/>
            <a:chExt cx="346710" cy="401955"/>
          </a:xfrm>
        </p:grpSpPr>
        <p:sp>
          <p:nvSpPr>
            <p:cNvPr id="14" name="object 14"/>
            <p:cNvSpPr/>
            <p:nvPr/>
          </p:nvSpPr>
          <p:spPr>
            <a:xfrm>
              <a:off x="407492" y="1033514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17" y="151549"/>
                  </a:moveTo>
                  <a:lnTo>
                    <a:pt x="340220" y="111252"/>
                  </a:lnTo>
                  <a:lnTo>
                    <a:pt x="322770" y="75044"/>
                  </a:lnTo>
                  <a:lnTo>
                    <a:pt x="295694" y="44386"/>
                  </a:lnTo>
                  <a:lnTo>
                    <a:pt x="260642" y="20688"/>
                  </a:lnTo>
                  <a:lnTo>
                    <a:pt x="219278" y="5410"/>
                  </a:lnTo>
                  <a:lnTo>
                    <a:pt x="173240" y="0"/>
                  </a:lnTo>
                  <a:lnTo>
                    <a:pt x="127165" y="5410"/>
                  </a:lnTo>
                  <a:lnTo>
                    <a:pt x="85788" y="20688"/>
                  </a:lnTo>
                  <a:lnTo>
                    <a:pt x="50723" y="44386"/>
                  </a:lnTo>
                  <a:lnTo>
                    <a:pt x="23634" y="75044"/>
                  </a:lnTo>
                  <a:lnTo>
                    <a:pt x="6184" y="111252"/>
                  </a:lnTo>
                  <a:lnTo>
                    <a:pt x="0" y="151549"/>
                  </a:lnTo>
                  <a:lnTo>
                    <a:pt x="6184" y="191846"/>
                  </a:lnTo>
                  <a:lnTo>
                    <a:pt x="23634" y="228041"/>
                  </a:lnTo>
                  <a:lnTo>
                    <a:pt x="50723" y="258724"/>
                  </a:lnTo>
                  <a:lnTo>
                    <a:pt x="85788" y="282422"/>
                  </a:lnTo>
                  <a:lnTo>
                    <a:pt x="127165" y="297700"/>
                  </a:lnTo>
                  <a:lnTo>
                    <a:pt x="173240" y="303110"/>
                  </a:lnTo>
                  <a:lnTo>
                    <a:pt x="190576" y="301078"/>
                  </a:lnTo>
                  <a:lnTo>
                    <a:pt x="289712" y="401434"/>
                  </a:lnTo>
                  <a:lnTo>
                    <a:pt x="267423" y="277837"/>
                  </a:lnTo>
                  <a:lnTo>
                    <a:pt x="295694" y="258724"/>
                  </a:lnTo>
                  <a:lnTo>
                    <a:pt x="322770" y="228041"/>
                  </a:lnTo>
                  <a:lnTo>
                    <a:pt x="340220" y="191846"/>
                  </a:lnTo>
                  <a:lnTo>
                    <a:pt x="346417" y="15154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623" y="1041450"/>
              <a:ext cx="228155" cy="1530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19277" y="1093636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90">
                  <a:moveTo>
                    <a:pt x="36588" y="0"/>
                  </a:moveTo>
                  <a:lnTo>
                    <a:pt x="28359" y="10058"/>
                  </a:lnTo>
                  <a:lnTo>
                    <a:pt x="12001" y="37465"/>
                  </a:lnTo>
                  <a:lnTo>
                    <a:pt x="0" y="78079"/>
                  </a:lnTo>
                  <a:lnTo>
                    <a:pt x="4838" y="127749"/>
                  </a:lnTo>
                  <a:lnTo>
                    <a:pt x="5003" y="114769"/>
                  </a:lnTo>
                  <a:lnTo>
                    <a:pt x="7924" y="82473"/>
                  </a:lnTo>
                  <a:lnTo>
                    <a:pt x="17246" y="40881"/>
                  </a:lnTo>
                  <a:lnTo>
                    <a:pt x="36588" y="0"/>
                  </a:lnTo>
                  <a:close/>
                </a:path>
                <a:path w="213359" h="262890">
                  <a:moveTo>
                    <a:pt x="213093" y="262483"/>
                  </a:moveTo>
                  <a:lnTo>
                    <a:pt x="194183" y="231533"/>
                  </a:lnTo>
                  <a:lnTo>
                    <a:pt x="191312" y="226860"/>
                  </a:lnTo>
                  <a:lnTo>
                    <a:pt x="187845" y="221157"/>
                  </a:lnTo>
                  <a:lnTo>
                    <a:pt x="170751" y="225463"/>
                  </a:lnTo>
                  <a:lnTo>
                    <a:pt x="147675" y="226758"/>
                  </a:lnTo>
                  <a:lnTo>
                    <a:pt x="123266" y="226695"/>
                  </a:lnTo>
                  <a:lnTo>
                    <a:pt x="113474" y="226326"/>
                  </a:lnTo>
                  <a:lnTo>
                    <a:pt x="131203" y="231940"/>
                  </a:lnTo>
                  <a:lnTo>
                    <a:pt x="154584" y="233197"/>
                  </a:lnTo>
                  <a:lnTo>
                    <a:pt x="174955" y="232321"/>
                  </a:lnTo>
                  <a:lnTo>
                    <a:pt x="183680" y="231533"/>
                  </a:lnTo>
                  <a:lnTo>
                    <a:pt x="213093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141" y="1102614"/>
              <a:ext cx="161023" cy="147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9445" y="9928338"/>
            <a:ext cx="318770" cy="320675"/>
          </a:xfrm>
          <a:custGeom>
            <a:avLst/>
            <a:gdLst/>
            <a:ahLst/>
            <a:cxnLst/>
            <a:rect l="l" t="t" r="r" b="b"/>
            <a:pathLst>
              <a:path w="318770" h="320675">
                <a:moveTo>
                  <a:pt x="318254" y="320561"/>
                </a:moveTo>
                <a:lnTo>
                  <a:pt x="0" y="320561"/>
                </a:lnTo>
                <a:lnTo>
                  <a:pt x="2947" y="280390"/>
                </a:lnTo>
                <a:lnTo>
                  <a:pt x="13340" y="233854"/>
                </a:lnTo>
                <a:lnTo>
                  <a:pt x="30036" y="190049"/>
                </a:lnTo>
                <a:lnTo>
                  <a:pt x="52527" y="149486"/>
                </a:lnTo>
                <a:lnTo>
                  <a:pt x="80301" y="112674"/>
                </a:lnTo>
                <a:lnTo>
                  <a:pt x="112849" y="80125"/>
                </a:lnTo>
                <a:lnTo>
                  <a:pt x="149659" y="52349"/>
                </a:lnTo>
                <a:lnTo>
                  <a:pt x="190221" y="29857"/>
                </a:lnTo>
                <a:lnTo>
                  <a:pt x="234024" y="13159"/>
                </a:lnTo>
                <a:lnTo>
                  <a:pt x="280560" y="2766"/>
                </a:lnTo>
                <a:lnTo>
                  <a:pt x="318254" y="0"/>
                </a:lnTo>
                <a:lnTo>
                  <a:pt x="318254" y="320561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44749" y="9910922"/>
            <a:ext cx="920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9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573" y="0"/>
            <a:ext cx="1150126" cy="8339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00">
              <a:lnSpc>
                <a:spcPct val="100000"/>
              </a:lnSpc>
              <a:spcBef>
                <a:spcPts val="100"/>
              </a:spcBef>
              <a:tabLst>
                <a:tab pos="5158740" algn="l"/>
              </a:tabLst>
            </a:pPr>
            <a:r>
              <a:rPr dirty="0" baseline="3086" sz="1350">
                <a:latin typeface="Times New Roman"/>
                <a:cs typeface="Times New Roman"/>
              </a:rPr>
              <a:t> 	</a:t>
            </a:r>
            <a:r>
              <a:rPr dirty="0" baseline="3086" sz="1350" spc="22"/>
              <a:t>El</a:t>
            </a:r>
            <a:r>
              <a:rPr dirty="0" baseline="3086" sz="1350" spc="97"/>
              <a:t> </a:t>
            </a:r>
            <a:r>
              <a:rPr dirty="0" baseline="3086" sz="1350" spc="67"/>
              <a:t>área</a:t>
            </a:r>
            <a:r>
              <a:rPr dirty="0" baseline="3086" sz="1350" spc="97"/>
              <a:t> </a:t>
            </a:r>
            <a:r>
              <a:rPr dirty="0" baseline="3086" sz="1350" spc="44"/>
              <a:t>de</a:t>
            </a:r>
            <a:r>
              <a:rPr dirty="0" baseline="3086" sz="1350" spc="104"/>
              <a:t> </a:t>
            </a:r>
            <a:r>
              <a:rPr dirty="0" baseline="3086" sz="1350" spc="7"/>
              <a:t>recursos</a:t>
            </a:r>
            <a:r>
              <a:rPr dirty="0" baseline="3086" sz="1350" spc="97"/>
              <a:t> </a:t>
            </a:r>
            <a:r>
              <a:rPr dirty="0" baseline="3086" sz="1350" spc="15"/>
              <a:t>humanos   </a:t>
            </a:r>
            <a:r>
              <a:rPr dirty="0" baseline="3086" sz="1350" spc="60"/>
              <a:t> </a:t>
            </a:r>
            <a:r>
              <a:rPr dirty="0" sz="2500" spc="270"/>
              <a:t>1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937" y="981621"/>
            <a:ext cx="185585" cy="18563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06967" y="925984"/>
            <a:ext cx="5066030" cy="1993264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527050" marR="1408430" indent="-263525">
              <a:lnSpc>
                <a:spcPts val="1900"/>
              </a:lnSpc>
              <a:spcBef>
                <a:spcPts val="380"/>
              </a:spcBef>
            </a:pPr>
            <a:r>
              <a:rPr dirty="0" sz="1800" spc="75" b="1">
                <a:solidFill>
                  <a:srgbClr val="231F1F"/>
                </a:solidFill>
                <a:latin typeface="Calibri"/>
                <a:cs typeface="Calibri"/>
              </a:rPr>
              <a:t>2.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45" b="1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800" spc="1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800" spc="-39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1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1F1F"/>
                </a:solidFill>
                <a:latin typeface="Calibri"/>
                <a:cs typeface="Calibri"/>
              </a:rPr>
              <a:t>humanos</a:t>
            </a:r>
            <a:endParaRPr sz="180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127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gestión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influye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estructura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funciones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departa-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humanos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todo 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funcionamiento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 La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organizar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gestionar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viene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determinada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denomina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cultura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empresarial,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conjunto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valores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compartidos,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pensar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normas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que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determinan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comportamiento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las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prestan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servicios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40">
                <a:solidFill>
                  <a:srgbClr val="231F1F"/>
                </a:solidFill>
                <a:latin typeface="Calibri"/>
                <a:cs typeface="Calibri"/>
              </a:rPr>
              <a:t>em- </a:t>
            </a:r>
            <a:r>
              <a:rPr dirty="0" sz="1050" spc="-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presa.</a:t>
            </a:r>
            <a:endParaRPr sz="1050">
              <a:latin typeface="Calibri"/>
              <a:cs typeface="Calibri"/>
            </a:endParaRPr>
          </a:p>
          <a:p>
            <a:pPr algn="just" marL="13335" marR="5080">
              <a:lnSpc>
                <a:spcPts val="1200"/>
              </a:lnSpc>
              <a:spcBef>
                <a:spcPts val="565"/>
              </a:spcBef>
            </a:pP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continuación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veremos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algunas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humanos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más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habituales.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937" y="3270453"/>
            <a:ext cx="123316" cy="12332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23140" y="3215991"/>
            <a:ext cx="262128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60" b="1">
                <a:solidFill>
                  <a:srgbClr val="231F1F"/>
                </a:solidFill>
                <a:latin typeface="Calibri"/>
                <a:cs typeface="Calibri"/>
              </a:rPr>
              <a:t>2.1. </a:t>
            </a:r>
            <a:r>
              <a:rPr dirty="0" sz="1300" spc="50" b="1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15" b="1">
                <a:solidFill>
                  <a:srgbClr val="231F1F"/>
                </a:solidFill>
                <a:latin typeface="Calibri"/>
                <a:cs typeface="Calibri"/>
              </a:rPr>
              <a:t>formal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-5" b="1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10" b="1">
                <a:solidFill>
                  <a:srgbClr val="231F1F"/>
                </a:solidFill>
                <a:latin typeface="Calibri"/>
                <a:cs typeface="Calibri"/>
              </a:rPr>
              <a:t>informal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9937" y="3582733"/>
            <a:ext cx="5039360" cy="612140"/>
          </a:xfrm>
          <a:custGeom>
            <a:avLst/>
            <a:gdLst/>
            <a:ahLst/>
            <a:cxnLst/>
            <a:rect l="l" t="t" r="r" b="b"/>
            <a:pathLst>
              <a:path w="5039360" h="612139">
                <a:moveTo>
                  <a:pt x="4886515" y="611886"/>
                </a:moveTo>
                <a:lnTo>
                  <a:pt x="152349" y="611886"/>
                </a:lnTo>
                <a:lnTo>
                  <a:pt x="64272" y="588081"/>
                </a:lnTo>
                <a:lnTo>
                  <a:pt x="19043" y="535711"/>
                </a:lnTo>
                <a:lnTo>
                  <a:pt x="2380" y="483341"/>
                </a:lnTo>
                <a:lnTo>
                  <a:pt x="0" y="459536"/>
                </a:lnTo>
                <a:lnTo>
                  <a:pt x="0" y="152400"/>
                </a:lnTo>
                <a:lnTo>
                  <a:pt x="23804" y="64293"/>
                </a:lnTo>
                <a:lnTo>
                  <a:pt x="76174" y="19050"/>
                </a:lnTo>
                <a:lnTo>
                  <a:pt x="128544" y="2381"/>
                </a:lnTo>
                <a:lnTo>
                  <a:pt x="152349" y="0"/>
                </a:lnTo>
                <a:lnTo>
                  <a:pt x="4886515" y="0"/>
                </a:lnTo>
                <a:lnTo>
                  <a:pt x="4974621" y="23812"/>
                </a:lnTo>
                <a:lnTo>
                  <a:pt x="5019865" y="76200"/>
                </a:lnTo>
                <a:lnTo>
                  <a:pt x="5036534" y="128587"/>
                </a:lnTo>
                <a:lnTo>
                  <a:pt x="5038915" y="152400"/>
                </a:lnTo>
                <a:lnTo>
                  <a:pt x="5038915" y="459536"/>
                </a:lnTo>
                <a:lnTo>
                  <a:pt x="5015103" y="547613"/>
                </a:lnTo>
                <a:lnTo>
                  <a:pt x="4962715" y="592842"/>
                </a:lnTo>
                <a:lnTo>
                  <a:pt x="4910328" y="609505"/>
                </a:lnTo>
                <a:lnTo>
                  <a:pt x="4886515" y="611886"/>
                </a:lnTo>
                <a:close/>
              </a:path>
            </a:pathLst>
          </a:custGeom>
          <a:solidFill>
            <a:srgbClr val="F8B1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27075" y="3638357"/>
            <a:ext cx="4848225" cy="4902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empresas se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crean una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serie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departamentos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que se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asignan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unas </a:t>
            </a:r>
            <a:r>
              <a:rPr dirty="0" sz="1050" spc="-40">
                <a:solidFill>
                  <a:srgbClr val="231F1F"/>
                </a:solidFill>
                <a:latin typeface="Calibri"/>
                <a:cs typeface="Calibri"/>
              </a:rPr>
              <a:t>fun- </a:t>
            </a:r>
            <a:r>
              <a:rPr dirty="0" sz="1050" spc="-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ciones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concretas;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estos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establecidos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así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oficial,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constituyen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conoce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formal.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086" y="4377890"/>
            <a:ext cx="5070475" cy="275971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9525" indent="-635">
              <a:lnSpc>
                <a:spcPts val="1200"/>
              </a:lnSpc>
              <a:spcBef>
                <a:spcPts val="19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sirve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esencialmente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fijar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campo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actuación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persona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asignarle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unas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tareas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unos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objetivos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cuya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ejecución será controlada por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superior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jerárquico.</a:t>
            </a:r>
            <a:endParaRPr sz="1050">
              <a:latin typeface="Calibri"/>
              <a:cs typeface="Calibri"/>
            </a:endParaRPr>
          </a:p>
          <a:p>
            <a:pPr algn="just" marL="12700" marR="9525">
              <a:lnSpc>
                <a:spcPts val="1200"/>
              </a:lnSpc>
              <a:spcBef>
                <a:spcPts val="56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formal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deﬁne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los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niveles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jerarquía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conexiones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entre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componentes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también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establece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canales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procedimientos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comuni-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cación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entre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distintas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áreas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 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decir,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todos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conocen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posición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ocupan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algn="just" marL="13335" marR="9525">
              <a:lnSpc>
                <a:spcPts val="1200"/>
              </a:lnSpc>
              <a:spcBef>
                <a:spcPts val="565"/>
              </a:spcBef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Paralelamente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organización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surgen,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espontánea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debido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relaciones personales,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canales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líderes,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etc.,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paralela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conoce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organización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informal.</a:t>
            </a:r>
            <a:endParaRPr sz="1050">
              <a:latin typeface="Century Gothic"/>
              <a:cs typeface="Century Gothic"/>
            </a:endParaRPr>
          </a:p>
          <a:p>
            <a:pPr algn="just" marL="13970" marR="8890" indent="-1270">
              <a:lnSpc>
                <a:spcPts val="1200"/>
              </a:lnSpc>
              <a:spcBef>
                <a:spcPts val="570"/>
              </a:spcBef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funcione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correctamente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hay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tener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cuenta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organización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informal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establecer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(Tabla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1.1).</a:t>
            </a:r>
            <a:endParaRPr sz="1050">
              <a:latin typeface="Calibri"/>
              <a:cs typeface="Calibri"/>
            </a:endParaRPr>
          </a:p>
          <a:p>
            <a:pPr algn="just" marL="13970" marR="5080">
              <a:lnSpc>
                <a:spcPts val="1200"/>
              </a:lnSpc>
              <a:spcBef>
                <a:spcPts val="565"/>
              </a:spcBef>
            </a:pP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ejemplo,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cuando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nombre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jefe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intentará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sea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per-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sona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15" b="1">
                <a:solidFill>
                  <a:srgbClr val="231F1F"/>
                </a:solidFill>
                <a:latin typeface="Century Gothic"/>
                <a:cs typeface="Century Gothic"/>
              </a:rPr>
              <a:t>ejerce </a:t>
            </a:r>
            <a:r>
              <a:rPr dirty="0" sz="1050" spc="60" b="1">
                <a:solidFill>
                  <a:srgbClr val="231F1F"/>
                </a:solidFill>
                <a:latin typeface="Century Gothic"/>
                <a:cs typeface="Century Gothic"/>
              </a:rPr>
              <a:t>mayor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inﬂuencia </a:t>
            </a:r>
            <a:r>
              <a:rPr dirty="0" sz="1050" spc="15" b="1">
                <a:solidFill>
                  <a:srgbClr val="231F1F"/>
                </a:solidFill>
                <a:latin typeface="Century Gothic"/>
                <a:cs typeface="Century Gothic"/>
              </a:rPr>
              <a:t>en el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grupo;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o,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ejemplo,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caso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exista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grupo 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buenas relaciones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personales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esté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muy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unido,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procurará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disolverlo.</a:t>
            </a:r>
            <a:endParaRPr sz="1050">
              <a:latin typeface="Calibri"/>
              <a:cs typeface="Calibri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19937" y="7220153"/>
          <a:ext cx="5052060" cy="2362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9680"/>
                <a:gridCol w="2519680"/>
              </a:tblGrid>
              <a:tr h="253949">
                <a:tc>
                  <a:txBody>
                    <a:bodyPr/>
                    <a:lstStyle/>
                    <a:p>
                      <a:pPr marL="66167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050" spc="4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Organización</a:t>
                      </a:r>
                      <a:r>
                        <a:rPr dirty="0" sz="1050" spc="-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formal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  <a:tc>
                  <a:txBody>
                    <a:bodyPr/>
                    <a:lstStyle/>
                    <a:p>
                      <a:pPr marL="60896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050" spc="4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Organización</a:t>
                      </a:r>
                      <a:r>
                        <a:rPr dirty="0" sz="1050" spc="-5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0" b="1">
                          <a:solidFill>
                            <a:srgbClr val="FCFCFC"/>
                          </a:solidFill>
                          <a:latin typeface="Calibri"/>
                          <a:cs typeface="Calibri"/>
                        </a:rPr>
                        <a:t>informal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05353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establece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dirección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Surge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espontáneamente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3547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relaciones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marca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posición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jerárquica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202565">
                        <a:lnSpc>
                          <a:spcPct val="104099"/>
                        </a:lnSpc>
                        <a:spcBef>
                          <a:spcPts val="385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relaciones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establecen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por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amistad,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afinidad, </a:t>
                      </a:r>
                      <a:r>
                        <a:rPr dirty="0" sz="800" spc="-16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enemistad,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etc.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227761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actividades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marca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la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dirección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actividades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realizan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voluntariamente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Persigue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fines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empresariales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8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tiene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por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qué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perseguir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fines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empresa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4817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comunicación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sigue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caminos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jerárquicos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 marL="71120" marR="217170">
                        <a:lnSpc>
                          <a:spcPct val="104099"/>
                        </a:lnSpc>
                        <a:spcBef>
                          <a:spcPts val="385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comunicación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establece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por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conversaciones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espontáneas,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rumores,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contactos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descansos,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etcétera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  <a:tr h="227749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grupos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trabajo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forman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por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departamentos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800" spc="-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grupos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forman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por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amistad,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afinidad,</a:t>
                      </a:r>
                      <a:r>
                        <a:rPr dirty="0" sz="800" spc="4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etc.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5E3"/>
                    </a:solidFill>
                  </a:tcPr>
                </a:tc>
              </a:tr>
              <a:tr h="3547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3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autoridad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la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ejercen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directivos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63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  <a:tc>
                  <a:txBody>
                    <a:bodyPr/>
                    <a:lstStyle/>
                    <a:p>
                      <a:pPr marL="70485" marR="207010">
                        <a:lnSpc>
                          <a:spcPct val="104099"/>
                        </a:lnSpc>
                        <a:spcBef>
                          <a:spcPts val="385"/>
                        </a:spcBef>
                      </a:pP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«autoridad»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pueden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ejercerla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personas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7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las </a:t>
                      </a:r>
                      <a:r>
                        <a:rPr dirty="0" sz="800" spc="-17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1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que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sus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compañeros</a:t>
                      </a:r>
                      <a:r>
                        <a:rPr dirty="0" sz="800" spc="4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20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consideran</a:t>
                      </a:r>
                      <a:r>
                        <a:rPr dirty="0" sz="800" spc="3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800" spc="5">
                          <a:solidFill>
                            <a:srgbClr val="231F1F"/>
                          </a:solidFill>
                          <a:latin typeface="Calibri"/>
                          <a:cs typeface="Calibri"/>
                        </a:rPr>
                        <a:t>«líderes»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4CDCB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707234" y="9652607"/>
            <a:ext cx="31235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205353"/>
                </a:solidFill>
                <a:latin typeface="Calibri"/>
                <a:cs typeface="Calibri"/>
              </a:rPr>
              <a:t>Tabla</a:t>
            </a:r>
            <a:r>
              <a:rPr dirty="0" sz="900" spc="5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205353"/>
                </a:solidFill>
                <a:latin typeface="Calibri"/>
                <a:cs typeface="Calibri"/>
              </a:rPr>
              <a:t>1.1.</a:t>
            </a:r>
            <a:r>
              <a:rPr dirty="0" sz="900" spc="5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25" i="1">
                <a:solidFill>
                  <a:srgbClr val="231F1F"/>
                </a:solidFill>
                <a:latin typeface="Calibri"/>
                <a:cs typeface="Calibri"/>
              </a:rPr>
              <a:t>Diferencias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-5" i="1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5" i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0" i="1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5" i="1">
                <a:solidFill>
                  <a:srgbClr val="231F1F"/>
                </a:solidFill>
                <a:latin typeface="Calibri"/>
                <a:cs typeface="Calibri"/>
              </a:rPr>
              <a:t>formal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35" i="1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15" i="1">
                <a:solidFill>
                  <a:srgbClr val="231F1F"/>
                </a:solidFill>
                <a:latin typeface="Calibri"/>
                <a:cs typeface="Calibri"/>
              </a:rPr>
              <a:t>informal.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45136" y="8557273"/>
            <a:ext cx="1967230" cy="1232535"/>
            <a:chOff x="5945136" y="8557273"/>
            <a:chExt cx="1967230" cy="1232535"/>
          </a:xfrm>
        </p:grpSpPr>
        <p:sp>
          <p:nvSpPr>
            <p:cNvPr id="16" name="object 16"/>
            <p:cNvSpPr/>
            <p:nvPr/>
          </p:nvSpPr>
          <p:spPr>
            <a:xfrm>
              <a:off x="5957836" y="8569973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29" h="266065">
                  <a:moveTo>
                    <a:pt x="1941512" y="265899"/>
                  </a:moveTo>
                  <a:lnTo>
                    <a:pt x="0" y="265899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265899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57836" y="8569973"/>
              <a:ext cx="1941830" cy="1207135"/>
            </a:xfrm>
            <a:custGeom>
              <a:avLst/>
              <a:gdLst/>
              <a:ahLst/>
              <a:cxnLst/>
              <a:rect l="l" t="t" r="r" b="b"/>
              <a:pathLst>
                <a:path w="1941829" h="1207134">
                  <a:moveTo>
                    <a:pt x="1789112" y="0"/>
                  </a:move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1054544"/>
                  </a:lnTo>
                  <a:lnTo>
                    <a:pt x="1939131" y="1078349"/>
                  </a:lnTo>
                  <a:lnTo>
                    <a:pt x="1922462" y="1130719"/>
                  </a:lnTo>
                  <a:lnTo>
                    <a:pt x="1877218" y="1183089"/>
                  </a:lnTo>
                  <a:lnTo>
                    <a:pt x="1789112" y="1206893"/>
                  </a:lnTo>
                  <a:lnTo>
                    <a:pt x="152400" y="1206893"/>
                  </a:lnTo>
                  <a:lnTo>
                    <a:pt x="128587" y="1204513"/>
                  </a:lnTo>
                  <a:lnTo>
                    <a:pt x="76200" y="1187850"/>
                  </a:lnTo>
                  <a:lnTo>
                    <a:pt x="23812" y="1142621"/>
                  </a:lnTo>
                  <a:lnTo>
                    <a:pt x="0" y="1054544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069958" y="8950526"/>
            <a:ext cx="1718310" cy="72898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just" marL="12700" marR="5080">
              <a:lnSpc>
                <a:spcPts val="1100"/>
              </a:lnSpc>
              <a:spcBef>
                <a:spcPts val="170"/>
              </a:spcBef>
            </a:pPr>
            <a:r>
              <a:rPr dirty="0" sz="950" spc="35" b="1">
                <a:solidFill>
                  <a:srgbClr val="231F1F"/>
                </a:solidFill>
                <a:latin typeface="Century Gothic"/>
                <a:cs typeface="Century Gothic"/>
              </a:rPr>
              <a:t>Liderazgo.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Aptitud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tienen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ciertos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individuos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influir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sobre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demás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fin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rea-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licen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voluntariamente determina-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das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acciones.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70735" y="8623251"/>
            <a:ext cx="8864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100" spc="11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17955" y="8590216"/>
            <a:ext cx="346710" cy="401955"/>
            <a:chOff x="7517955" y="8590216"/>
            <a:chExt cx="346710" cy="401955"/>
          </a:xfrm>
        </p:grpSpPr>
        <p:sp>
          <p:nvSpPr>
            <p:cNvPr id="21" name="object 21"/>
            <p:cNvSpPr/>
            <p:nvPr/>
          </p:nvSpPr>
          <p:spPr>
            <a:xfrm>
              <a:off x="7517956" y="8590217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4">
                  <a:moveTo>
                    <a:pt x="346417" y="151599"/>
                  </a:moveTo>
                  <a:lnTo>
                    <a:pt x="340220" y="111302"/>
                  </a:lnTo>
                  <a:lnTo>
                    <a:pt x="322770" y="75082"/>
                  </a:lnTo>
                  <a:lnTo>
                    <a:pt x="295681" y="44399"/>
                  </a:lnTo>
                  <a:lnTo>
                    <a:pt x="260642" y="20701"/>
                  </a:lnTo>
                  <a:lnTo>
                    <a:pt x="219265" y="5422"/>
                  </a:lnTo>
                  <a:lnTo>
                    <a:pt x="173228" y="0"/>
                  </a:lnTo>
                  <a:lnTo>
                    <a:pt x="127165" y="5422"/>
                  </a:lnTo>
                  <a:lnTo>
                    <a:pt x="85775" y="20701"/>
                  </a:lnTo>
                  <a:lnTo>
                    <a:pt x="50723" y="44399"/>
                  </a:lnTo>
                  <a:lnTo>
                    <a:pt x="23634" y="75082"/>
                  </a:lnTo>
                  <a:lnTo>
                    <a:pt x="6184" y="111302"/>
                  </a:lnTo>
                  <a:lnTo>
                    <a:pt x="0" y="151599"/>
                  </a:lnTo>
                  <a:lnTo>
                    <a:pt x="6184" y="191897"/>
                  </a:lnTo>
                  <a:lnTo>
                    <a:pt x="23634" y="228092"/>
                  </a:lnTo>
                  <a:lnTo>
                    <a:pt x="50723" y="258775"/>
                  </a:lnTo>
                  <a:lnTo>
                    <a:pt x="79019" y="277914"/>
                  </a:lnTo>
                  <a:lnTo>
                    <a:pt x="56705" y="401434"/>
                  </a:lnTo>
                  <a:lnTo>
                    <a:pt x="155778" y="301117"/>
                  </a:lnTo>
                  <a:lnTo>
                    <a:pt x="173228" y="303161"/>
                  </a:lnTo>
                  <a:lnTo>
                    <a:pt x="219265" y="297751"/>
                  </a:lnTo>
                  <a:lnTo>
                    <a:pt x="260642" y="282473"/>
                  </a:lnTo>
                  <a:lnTo>
                    <a:pt x="295694" y="258775"/>
                  </a:lnTo>
                  <a:lnTo>
                    <a:pt x="322770" y="228092"/>
                  </a:lnTo>
                  <a:lnTo>
                    <a:pt x="340220" y="191897"/>
                  </a:lnTo>
                  <a:lnTo>
                    <a:pt x="346417" y="15159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7138" y="8598192"/>
              <a:ext cx="228104" cy="1530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639495" y="8650390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90">
                  <a:moveTo>
                    <a:pt x="99618" y="226314"/>
                  </a:moveTo>
                  <a:lnTo>
                    <a:pt x="89814" y="226682"/>
                  </a:lnTo>
                  <a:lnTo>
                    <a:pt x="67297" y="226847"/>
                  </a:lnTo>
                  <a:lnTo>
                    <a:pt x="42354" y="225463"/>
                  </a:lnTo>
                  <a:lnTo>
                    <a:pt x="25298" y="221157"/>
                  </a:lnTo>
                  <a:lnTo>
                    <a:pt x="0" y="262483"/>
                  </a:lnTo>
                  <a:lnTo>
                    <a:pt x="29425" y="231521"/>
                  </a:lnTo>
                  <a:lnTo>
                    <a:pt x="38138" y="232308"/>
                  </a:lnTo>
                  <a:lnTo>
                    <a:pt x="58521" y="233184"/>
                  </a:lnTo>
                  <a:lnTo>
                    <a:pt x="81902" y="231927"/>
                  </a:lnTo>
                  <a:lnTo>
                    <a:pt x="83172" y="231521"/>
                  </a:lnTo>
                  <a:lnTo>
                    <a:pt x="97942" y="226847"/>
                  </a:lnTo>
                  <a:lnTo>
                    <a:pt x="99618" y="226314"/>
                  </a:lnTo>
                  <a:close/>
                </a:path>
                <a:path w="213359" h="262890">
                  <a:moveTo>
                    <a:pt x="213093" y="78066"/>
                  </a:moveTo>
                  <a:lnTo>
                    <a:pt x="201091" y="37465"/>
                  </a:lnTo>
                  <a:lnTo>
                    <a:pt x="184734" y="10058"/>
                  </a:lnTo>
                  <a:lnTo>
                    <a:pt x="176517" y="0"/>
                  </a:lnTo>
                  <a:lnTo>
                    <a:pt x="195846" y="40868"/>
                  </a:lnTo>
                  <a:lnTo>
                    <a:pt x="205168" y="82461"/>
                  </a:lnTo>
                  <a:lnTo>
                    <a:pt x="208089" y="114757"/>
                  </a:lnTo>
                  <a:lnTo>
                    <a:pt x="208267" y="127736"/>
                  </a:lnTo>
                  <a:lnTo>
                    <a:pt x="213093" y="780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595659" y="8553051"/>
            <a:ext cx="18351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65" b="1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1900">
              <a:latin typeface="Century Gothic"/>
              <a:cs typeface="Century Gothic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945136" y="5141620"/>
            <a:ext cx="1967230" cy="3215640"/>
            <a:chOff x="5945136" y="5141620"/>
            <a:chExt cx="1967230" cy="3215640"/>
          </a:xfrm>
        </p:grpSpPr>
        <p:sp>
          <p:nvSpPr>
            <p:cNvPr id="26" name="object 26"/>
            <p:cNvSpPr/>
            <p:nvPr/>
          </p:nvSpPr>
          <p:spPr>
            <a:xfrm>
              <a:off x="5957836" y="5154320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29" h="266064">
                  <a:moveTo>
                    <a:pt x="1941512" y="265899"/>
                  </a:moveTo>
                  <a:lnTo>
                    <a:pt x="0" y="265899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265899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957836" y="5154320"/>
              <a:ext cx="1941830" cy="3190240"/>
            </a:xfrm>
            <a:custGeom>
              <a:avLst/>
              <a:gdLst/>
              <a:ahLst/>
              <a:cxnLst/>
              <a:rect l="l" t="t" r="r" b="b"/>
              <a:pathLst>
                <a:path w="1941829" h="3190240">
                  <a:moveTo>
                    <a:pt x="1789112" y="0"/>
                  </a:move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3037522"/>
                  </a:lnTo>
                  <a:lnTo>
                    <a:pt x="1939131" y="3061327"/>
                  </a:lnTo>
                  <a:lnTo>
                    <a:pt x="1922462" y="3113697"/>
                  </a:lnTo>
                  <a:lnTo>
                    <a:pt x="1877218" y="3166067"/>
                  </a:lnTo>
                  <a:lnTo>
                    <a:pt x="1789112" y="3189871"/>
                  </a:lnTo>
                  <a:lnTo>
                    <a:pt x="152400" y="3189871"/>
                  </a:lnTo>
                  <a:lnTo>
                    <a:pt x="128587" y="3187491"/>
                  </a:lnTo>
                  <a:lnTo>
                    <a:pt x="76200" y="3170828"/>
                  </a:lnTo>
                  <a:lnTo>
                    <a:pt x="23812" y="3125599"/>
                  </a:lnTo>
                  <a:lnTo>
                    <a:pt x="0" y="3037522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069958" y="5207589"/>
            <a:ext cx="1720850" cy="308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12140">
              <a:lnSpc>
                <a:spcPct val="100000"/>
              </a:lnSpc>
              <a:spcBef>
                <a:spcPts val="100"/>
              </a:spcBef>
            </a:pPr>
            <a:r>
              <a:rPr dirty="0" sz="1100" spc="9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100" spc="9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100" spc="-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1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100" spc="3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100" spc="-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algn="just" marL="12700" marR="7620">
              <a:lnSpc>
                <a:spcPts val="1100"/>
              </a:lnSpc>
            </a:pP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principios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básicos de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ges-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tión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calidad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o excelencia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mejoran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capacidad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com-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petencia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permanencia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cual-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quier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empresa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u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organización.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siguientes:</a:t>
            </a:r>
            <a:endParaRPr sz="950">
              <a:latin typeface="Calibri"/>
              <a:cs typeface="Calibri"/>
            </a:endParaRPr>
          </a:p>
          <a:p>
            <a:pPr marL="123825" marR="8255" indent="-111760">
              <a:lnSpc>
                <a:spcPts val="1100"/>
              </a:lnSpc>
              <a:spcBef>
                <a:spcPts val="565"/>
              </a:spcBef>
              <a:buChar char="•"/>
              <a:tabLst>
                <a:tab pos="124460" algn="l"/>
              </a:tabLst>
            </a:pP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9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enfocada</a:t>
            </a:r>
            <a:r>
              <a:rPr dirty="0" sz="9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9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clientes.</a:t>
            </a:r>
            <a:endParaRPr sz="950">
              <a:latin typeface="Calibri"/>
              <a:cs typeface="Calibri"/>
            </a:endParaRPr>
          </a:p>
          <a:p>
            <a:pPr marL="123825" indent="-111760">
              <a:lnSpc>
                <a:spcPts val="1050"/>
              </a:lnSpc>
              <a:buChar char="•"/>
              <a:tabLst>
                <a:tab pos="124460" algn="l"/>
              </a:tabLst>
            </a:pP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Liderazgo.</a:t>
            </a:r>
            <a:endParaRPr sz="950">
              <a:latin typeface="Calibri"/>
              <a:cs typeface="Calibri"/>
            </a:endParaRPr>
          </a:p>
          <a:p>
            <a:pPr marL="123825" marR="5080" indent="-111760">
              <a:lnSpc>
                <a:spcPts val="1100"/>
              </a:lnSpc>
              <a:spcBef>
                <a:spcPts val="50"/>
              </a:spcBef>
              <a:buChar char="•"/>
              <a:tabLst>
                <a:tab pos="124460" algn="l"/>
              </a:tabLst>
            </a:pP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Compromiso</a:t>
            </a:r>
            <a:r>
              <a:rPr dirty="0" sz="9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todo</a:t>
            </a:r>
            <a:r>
              <a:rPr dirty="0" sz="950" spc="10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per-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sonal.</a:t>
            </a:r>
            <a:endParaRPr sz="950">
              <a:latin typeface="Calibri"/>
              <a:cs typeface="Calibri"/>
            </a:endParaRPr>
          </a:p>
          <a:p>
            <a:pPr marL="123825" indent="-111760">
              <a:lnSpc>
                <a:spcPts val="1050"/>
              </a:lnSpc>
              <a:buChar char="•"/>
              <a:tabLst>
                <a:tab pos="124460" algn="l"/>
              </a:tabLst>
            </a:pP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Enfoque</a:t>
            </a:r>
            <a:r>
              <a:rPr dirty="0" sz="9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9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procesos.</a:t>
            </a:r>
            <a:endParaRPr sz="950">
              <a:latin typeface="Calibri"/>
              <a:cs typeface="Calibri"/>
            </a:endParaRPr>
          </a:p>
          <a:p>
            <a:pPr marL="123825" marR="7620" indent="-111125">
              <a:lnSpc>
                <a:spcPts val="1100"/>
              </a:lnSpc>
              <a:spcBef>
                <a:spcPts val="50"/>
              </a:spcBef>
              <a:buChar char="•"/>
              <a:tabLst>
                <a:tab pos="125095" algn="l"/>
              </a:tabLst>
            </a:pP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Enfoque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9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sistema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hacia</a:t>
            </a:r>
            <a:r>
              <a:rPr dirty="0" sz="950" spc="2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gestión.</a:t>
            </a:r>
            <a:endParaRPr sz="950">
              <a:latin typeface="Calibri"/>
              <a:cs typeface="Calibri"/>
            </a:endParaRPr>
          </a:p>
          <a:p>
            <a:pPr marL="123825" indent="-111760">
              <a:lnSpc>
                <a:spcPts val="1050"/>
              </a:lnSpc>
              <a:buChar char="•"/>
              <a:tabLst>
                <a:tab pos="124460" algn="l"/>
              </a:tabLst>
            </a:pP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mejora</a:t>
            </a:r>
            <a:r>
              <a:rPr dirty="0" sz="9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continua.</a:t>
            </a:r>
            <a:endParaRPr sz="950">
              <a:latin typeface="Calibri"/>
              <a:cs typeface="Calibri"/>
            </a:endParaRPr>
          </a:p>
          <a:p>
            <a:pPr marL="124460" marR="7620" indent="-111125">
              <a:lnSpc>
                <a:spcPts val="1100"/>
              </a:lnSpc>
              <a:spcBef>
                <a:spcPts val="50"/>
              </a:spcBef>
              <a:buChar char="•"/>
              <a:tabLst>
                <a:tab pos="125095" algn="l"/>
              </a:tabLst>
            </a:pP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Enfoque</a:t>
            </a:r>
            <a:r>
              <a:rPr dirty="0" sz="950" spc="-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objetivo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hacia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toma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decisiones.</a:t>
            </a:r>
            <a:endParaRPr sz="950">
              <a:latin typeface="Calibri"/>
              <a:cs typeface="Calibri"/>
            </a:endParaRPr>
          </a:p>
          <a:p>
            <a:pPr marL="124460" marR="6985" indent="-111125">
              <a:lnSpc>
                <a:spcPts val="1100"/>
              </a:lnSpc>
              <a:buChar char="•"/>
              <a:tabLst>
                <a:tab pos="125095" algn="l"/>
              </a:tabLst>
            </a:pP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Relaciones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20">
                <a:solidFill>
                  <a:srgbClr val="231F1F"/>
                </a:solidFill>
                <a:latin typeface="Calibri"/>
                <a:cs typeface="Calibri"/>
              </a:rPr>
              <a:t>mutuamente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benefi-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ciosas</a:t>
            </a:r>
            <a:r>
              <a:rPr dirty="0" sz="9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proveedores.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516558" y="5165382"/>
            <a:ext cx="346710" cy="401955"/>
            <a:chOff x="7516558" y="5165382"/>
            <a:chExt cx="346710" cy="401955"/>
          </a:xfrm>
        </p:grpSpPr>
        <p:sp>
          <p:nvSpPr>
            <p:cNvPr id="30" name="object 30"/>
            <p:cNvSpPr/>
            <p:nvPr/>
          </p:nvSpPr>
          <p:spPr>
            <a:xfrm>
              <a:off x="7516558" y="5165383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4">
                  <a:moveTo>
                    <a:pt x="346430" y="151549"/>
                  </a:moveTo>
                  <a:lnTo>
                    <a:pt x="340233" y="111264"/>
                  </a:lnTo>
                  <a:lnTo>
                    <a:pt x="322783" y="75069"/>
                  </a:lnTo>
                  <a:lnTo>
                    <a:pt x="295694" y="44399"/>
                  </a:lnTo>
                  <a:lnTo>
                    <a:pt x="260642" y="20701"/>
                  </a:lnTo>
                  <a:lnTo>
                    <a:pt x="219278" y="5422"/>
                  </a:lnTo>
                  <a:lnTo>
                    <a:pt x="173240" y="0"/>
                  </a:lnTo>
                  <a:lnTo>
                    <a:pt x="127190" y="5422"/>
                  </a:lnTo>
                  <a:lnTo>
                    <a:pt x="85813" y="20701"/>
                  </a:lnTo>
                  <a:lnTo>
                    <a:pt x="50749" y="44399"/>
                  </a:lnTo>
                  <a:lnTo>
                    <a:pt x="23660" y="75069"/>
                  </a:lnTo>
                  <a:lnTo>
                    <a:pt x="6184" y="111264"/>
                  </a:lnTo>
                  <a:lnTo>
                    <a:pt x="0" y="151549"/>
                  </a:lnTo>
                  <a:lnTo>
                    <a:pt x="6184" y="191858"/>
                  </a:lnTo>
                  <a:lnTo>
                    <a:pt x="23660" y="228066"/>
                  </a:lnTo>
                  <a:lnTo>
                    <a:pt x="50749" y="258737"/>
                  </a:lnTo>
                  <a:lnTo>
                    <a:pt x="79032" y="277863"/>
                  </a:lnTo>
                  <a:lnTo>
                    <a:pt x="56705" y="401434"/>
                  </a:lnTo>
                  <a:lnTo>
                    <a:pt x="155829" y="301066"/>
                  </a:lnTo>
                  <a:lnTo>
                    <a:pt x="173240" y="303110"/>
                  </a:lnTo>
                  <a:lnTo>
                    <a:pt x="219278" y="297700"/>
                  </a:lnTo>
                  <a:lnTo>
                    <a:pt x="260642" y="282435"/>
                  </a:lnTo>
                  <a:lnTo>
                    <a:pt x="295694" y="258737"/>
                  </a:lnTo>
                  <a:lnTo>
                    <a:pt x="322783" y="228066"/>
                  </a:lnTo>
                  <a:lnTo>
                    <a:pt x="340233" y="191858"/>
                  </a:lnTo>
                  <a:lnTo>
                    <a:pt x="346430" y="15154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5752" y="5173319"/>
              <a:ext cx="228104" cy="15303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638110" y="5225556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99618" y="226314"/>
                  </a:moveTo>
                  <a:lnTo>
                    <a:pt x="89814" y="226682"/>
                  </a:lnTo>
                  <a:lnTo>
                    <a:pt x="67297" y="226847"/>
                  </a:lnTo>
                  <a:lnTo>
                    <a:pt x="42354" y="225463"/>
                  </a:lnTo>
                  <a:lnTo>
                    <a:pt x="25298" y="221157"/>
                  </a:lnTo>
                  <a:lnTo>
                    <a:pt x="0" y="262483"/>
                  </a:lnTo>
                  <a:lnTo>
                    <a:pt x="29413" y="231482"/>
                  </a:lnTo>
                  <a:lnTo>
                    <a:pt x="38125" y="232283"/>
                  </a:lnTo>
                  <a:lnTo>
                    <a:pt x="58521" y="233172"/>
                  </a:lnTo>
                  <a:lnTo>
                    <a:pt x="81902" y="231927"/>
                  </a:lnTo>
                  <a:lnTo>
                    <a:pt x="83273" y="231482"/>
                  </a:lnTo>
                  <a:lnTo>
                    <a:pt x="97942" y="226847"/>
                  </a:lnTo>
                  <a:lnTo>
                    <a:pt x="99618" y="226314"/>
                  </a:lnTo>
                  <a:close/>
                </a:path>
                <a:path w="213359" h="262889">
                  <a:moveTo>
                    <a:pt x="213080" y="78079"/>
                  </a:moveTo>
                  <a:lnTo>
                    <a:pt x="201079" y="37465"/>
                  </a:lnTo>
                  <a:lnTo>
                    <a:pt x="184721" y="10058"/>
                  </a:lnTo>
                  <a:lnTo>
                    <a:pt x="176504" y="0"/>
                  </a:lnTo>
                  <a:lnTo>
                    <a:pt x="195834" y="40868"/>
                  </a:lnTo>
                  <a:lnTo>
                    <a:pt x="205155" y="82461"/>
                  </a:lnTo>
                  <a:lnTo>
                    <a:pt x="208076" y="114757"/>
                  </a:lnTo>
                  <a:lnTo>
                    <a:pt x="208254" y="127749"/>
                  </a:lnTo>
                  <a:lnTo>
                    <a:pt x="213080" y="78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4873" y="5207940"/>
              <a:ext cx="68757" cy="200177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945136" y="1001814"/>
            <a:ext cx="1967230" cy="3971925"/>
            <a:chOff x="5945136" y="1001814"/>
            <a:chExt cx="1967230" cy="3971925"/>
          </a:xfrm>
        </p:grpSpPr>
        <p:sp>
          <p:nvSpPr>
            <p:cNvPr id="35" name="object 35"/>
            <p:cNvSpPr/>
            <p:nvPr/>
          </p:nvSpPr>
          <p:spPr>
            <a:xfrm>
              <a:off x="5957836" y="1014514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29" h="266065">
                  <a:moveTo>
                    <a:pt x="1941512" y="265848"/>
                  </a:moveTo>
                  <a:lnTo>
                    <a:pt x="0" y="265848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265848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957836" y="1014514"/>
              <a:ext cx="1941830" cy="3946525"/>
            </a:xfrm>
            <a:custGeom>
              <a:avLst/>
              <a:gdLst/>
              <a:ahLst/>
              <a:cxnLst/>
              <a:rect l="l" t="t" r="r" b="b"/>
              <a:pathLst>
                <a:path w="1941829" h="3946525">
                  <a:moveTo>
                    <a:pt x="1789112" y="0"/>
                  </a:move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3794074"/>
                  </a:lnTo>
                  <a:lnTo>
                    <a:pt x="1939131" y="3817878"/>
                  </a:lnTo>
                  <a:lnTo>
                    <a:pt x="1922462" y="3870248"/>
                  </a:lnTo>
                  <a:lnTo>
                    <a:pt x="1877218" y="3922618"/>
                  </a:lnTo>
                  <a:lnTo>
                    <a:pt x="1789112" y="3946423"/>
                  </a:lnTo>
                  <a:lnTo>
                    <a:pt x="152400" y="3946423"/>
                  </a:lnTo>
                  <a:lnTo>
                    <a:pt x="128587" y="3944042"/>
                  </a:lnTo>
                  <a:lnTo>
                    <a:pt x="76200" y="3927379"/>
                  </a:lnTo>
                  <a:lnTo>
                    <a:pt x="23812" y="3882151"/>
                  </a:lnTo>
                  <a:lnTo>
                    <a:pt x="0" y="3794074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069234" y="1067780"/>
            <a:ext cx="1718945" cy="3782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6379">
              <a:lnSpc>
                <a:spcPct val="100000"/>
              </a:lnSpc>
              <a:spcBef>
                <a:spcPts val="100"/>
              </a:spcBef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¿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6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í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100" spc="130" b="1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algn="just" marL="12700" marR="5080" indent="635">
              <a:lnSpc>
                <a:spcPts val="1100"/>
              </a:lnSpc>
            </a:pP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Hoy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día,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mercado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competitivo,</a:t>
            </a:r>
            <a:r>
              <a:rPr dirty="0" sz="9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solo se certifica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calidad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producto, </a:t>
            </a:r>
            <a:r>
              <a:rPr dirty="0" sz="950" spc="-35">
                <a:solidFill>
                  <a:srgbClr val="231F1F"/>
                </a:solidFill>
                <a:latin typeface="Calibri"/>
                <a:cs typeface="Calibri"/>
              </a:rPr>
              <a:t>tam- </a:t>
            </a:r>
            <a:r>
              <a:rPr dirty="0" sz="950" spc="-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bién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 certifica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empresa,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ocupa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satisfacción del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cliente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Certificado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evi-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dencia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950" spc="-20">
                <a:solidFill>
                  <a:srgbClr val="231F1F"/>
                </a:solidFill>
                <a:latin typeface="Calibri"/>
                <a:cs typeface="Calibri"/>
              </a:rPr>
              <a:t>certi-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ficada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cumple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unas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Normas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Internacionales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60">
                <a:solidFill>
                  <a:srgbClr val="231F1F"/>
                </a:solidFill>
                <a:latin typeface="Calibri"/>
                <a:cs typeface="Calibri"/>
              </a:rPr>
              <a:t>Calidad,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demuestra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su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organización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realiza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acciones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periódica-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20">
                <a:solidFill>
                  <a:srgbClr val="231F1F"/>
                </a:solidFill>
                <a:latin typeface="Calibri"/>
                <a:cs typeface="Calibri"/>
              </a:rPr>
              <a:t>mente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examinadas,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9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gestionar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calidad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pro-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ductos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servicios. </a:t>
            </a:r>
            <a:r>
              <a:rPr dirty="0" sz="950" spc="60">
                <a:solidFill>
                  <a:srgbClr val="231F1F"/>
                </a:solidFill>
                <a:latin typeface="Calibri"/>
                <a:cs typeface="Calibri"/>
              </a:rPr>
              <a:t>Si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empre-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sa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está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certificada,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todos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productos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lo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están.</a:t>
            </a:r>
            <a:endParaRPr sz="950">
              <a:latin typeface="Calibri"/>
              <a:cs typeface="Calibri"/>
            </a:endParaRPr>
          </a:p>
          <a:p>
            <a:pPr algn="just" marL="12700" marR="5715" indent="-635">
              <a:lnSpc>
                <a:spcPts val="1100"/>
              </a:lnSpc>
              <a:spcBef>
                <a:spcPts val="565"/>
              </a:spcBef>
            </a:pP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 calidad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construye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administra-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ción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personal que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promueva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creación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unas  condicio-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nes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laborales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dirigidas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hacia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mejoramiento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continuo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35">
                <a:solidFill>
                  <a:srgbClr val="231F1F"/>
                </a:solidFill>
                <a:latin typeface="Calibri"/>
                <a:cs typeface="Calibri"/>
              </a:rPr>
              <a:t>moti- </a:t>
            </a:r>
            <a:r>
              <a:rPr dirty="0" sz="950" spc="-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vación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entrenamiento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trabajadores.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515974" y="1028801"/>
            <a:ext cx="346710" cy="401955"/>
            <a:chOff x="7515974" y="1028801"/>
            <a:chExt cx="346710" cy="401955"/>
          </a:xfrm>
        </p:grpSpPr>
        <p:sp>
          <p:nvSpPr>
            <p:cNvPr id="39" name="object 39"/>
            <p:cNvSpPr/>
            <p:nvPr/>
          </p:nvSpPr>
          <p:spPr>
            <a:xfrm>
              <a:off x="7515974" y="1028802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17" y="151549"/>
                  </a:moveTo>
                  <a:lnTo>
                    <a:pt x="340220" y="111277"/>
                  </a:lnTo>
                  <a:lnTo>
                    <a:pt x="322757" y="75069"/>
                  </a:lnTo>
                  <a:lnTo>
                    <a:pt x="295681" y="44399"/>
                  </a:lnTo>
                  <a:lnTo>
                    <a:pt x="260616" y="20701"/>
                  </a:lnTo>
                  <a:lnTo>
                    <a:pt x="219227" y="5422"/>
                  </a:lnTo>
                  <a:lnTo>
                    <a:pt x="173177" y="0"/>
                  </a:lnTo>
                  <a:lnTo>
                    <a:pt x="127127" y="5422"/>
                  </a:lnTo>
                  <a:lnTo>
                    <a:pt x="85763" y="20701"/>
                  </a:lnTo>
                  <a:lnTo>
                    <a:pt x="50711" y="44399"/>
                  </a:lnTo>
                  <a:lnTo>
                    <a:pt x="23634" y="75069"/>
                  </a:lnTo>
                  <a:lnTo>
                    <a:pt x="6184" y="111277"/>
                  </a:lnTo>
                  <a:lnTo>
                    <a:pt x="0" y="151549"/>
                  </a:lnTo>
                  <a:lnTo>
                    <a:pt x="6184" y="191846"/>
                  </a:lnTo>
                  <a:lnTo>
                    <a:pt x="23634" y="228041"/>
                  </a:lnTo>
                  <a:lnTo>
                    <a:pt x="50711" y="258724"/>
                  </a:lnTo>
                  <a:lnTo>
                    <a:pt x="79019" y="277876"/>
                  </a:lnTo>
                  <a:lnTo>
                    <a:pt x="56692" y="401434"/>
                  </a:lnTo>
                  <a:lnTo>
                    <a:pt x="155829" y="301078"/>
                  </a:lnTo>
                  <a:lnTo>
                    <a:pt x="173177" y="303110"/>
                  </a:lnTo>
                  <a:lnTo>
                    <a:pt x="219227" y="297700"/>
                  </a:lnTo>
                  <a:lnTo>
                    <a:pt x="260616" y="282422"/>
                  </a:lnTo>
                  <a:lnTo>
                    <a:pt x="295681" y="258724"/>
                  </a:lnTo>
                  <a:lnTo>
                    <a:pt x="322757" y="228041"/>
                  </a:lnTo>
                  <a:lnTo>
                    <a:pt x="340220" y="191846"/>
                  </a:lnTo>
                  <a:lnTo>
                    <a:pt x="346417" y="15154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5106" y="1036739"/>
              <a:ext cx="228155" cy="15304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637513" y="1088975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90">
                  <a:moveTo>
                    <a:pt x="99618" y="226314"/>
                  </a:moveTo>
                  <a:lnTo>
                    <a:pt x="89814" y="226669"/>
                  </a:lnTo>
                  <a:lnTo>
                    <a:pt x="67297" y="226834"/>
                  </a:lnTo>
                  <a:lnTo>
                    <a:pt x="42354" y="225450"/>
                  </a:lnTo>
                  <a:lnTo>
                    <a:pt x="25298" y="221157"/>
                  </a:lnTo>
                  <a:lnTo>
                    <a:pt x="0" y="262432"/>
                  </a:lnTo>
                  <a:lnTo>
                    <a:pt x="29413" y="231482"/>
                  </a:lnTo>
                  <a:lnTo>
                    <a:pt x="38125" y="232283"/>
                  </a:lnTo>
                  <a:lnTo>
                    <a:pt x="58496" y="233172"/>
                  </a:lnTo>
                  <a:lnTo>
                    <a:pt x="81876" y="231927"/>
                  </a:lnTo>
                  <a:lnTo>
                    <a:pt x="83248" y="231482"/>
                  </a:lnTo>
                  <a:lnTo>
                    <a:pt x="97993" y="226834"/>
                  </a:lnTo>
                  <a:lnTo>
                    <a:pt x="99618" y="226314"/>
                  </a:lnTo>
                  <a:close/>
                </a:path>
                <a:path w="213359" h="262890">
                  <a:moveTo>
                    <a:pt x="213080" y="78079"/>
                  </a:moveTo>
                  <a:lnTo>
                    <a:pt x="201079" y="37465"/>
                  </a:lnTo>
                  <a:lnTo>
                    <a:pt x="184721" y="10058"/>
                  </a:lnTo>
                  <a:lnTo>
                    <a:pt x="176504" y="0"/>
                  </a:lnTo>
                  <a:lnTo>
                    <a:pt x="195834" y="40855"/>
                  </a:lnTo>
                  <a:lnTo>
                    <a:pt x="205155" y="82448"/>
                  </a:lnTo>
                  <a:lnTo>
                    <a:pt x="208076" y="114757"/>
                  </a:lnTo>
                  <a:lnTo>
                    <a:pt x="208254" y="127749"/>
                  </a:lnTo>
                  <a:lnTo>
                    <a:pt x="213080" y="78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7462" y="1072371"/>
              <a:ext cx="101549" cy="203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" y="0"/>
            <a:ext cx="1168006" cy="8339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949" y="270628"/>
            <a:ext cx="17811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500" spc="270"/>
              <a:t>1</a:t>
            </a:r>
            <a:r>
              <a:rPr dirty="0" u="none" sz="2500" spc="50"/>
              <a:t> </a:t>
            </a:r>
            <a:r>
              <a:rPr dirty="0" u="none" baseline="6172" sz="1350" spc="22"/>
              <a:t>El</a:t>
            </a:r>
            <a:r>
              <a:rPr dirty="0" u="none" baseline="6172" sz="1350" spc="104"/>
              <a:t> </a:t>
            </a:r>
            <a:r>
              <a:rPr dirty="0" u="none" baseline="6172" sz="1350" spc="67"/>
              <a:t>área</a:t>
            </a:r>
            <a:r>
              <a:rPr dirty="0" u="none" baseline="6172" sz="1350" spc="97"/>
              <a:t> </a:t>
            </a:r>
            <a:r>
              <a:rPr dirty="0" u="none" baseline="6172" sz="1350" spc="44"/>
              <a:t>de</a:t>
            </a:r>
            <a:r>
              <a:rPr dirty="0" u="none" baseline="6172" sz="1350" spc="97"/>
              <a:t> </a:t>
            </a:r>
            <a:r>
              <a:rPr dirty="0" u="none" baseline="6172" sz="1350" spc="7"/>
              <a:t>recursos</a:t>
            </a:r>
            <a:r>
              <a:rPr dirty="0" u="none" baseline="6172" sz="1350" spc="104"/>
              <a:t> </a:t>
            </a:r>
            <a:r>
              <a:rPr dirty="0" u="none" baseline="6172" sz="1350" spc="15"/>
              <a:t>humanos</a:t>
            </a:r>
            <a:endParaRPr baseline="6172" sz="1350"/>
          </a:p>
        </p:txBody>
      </p:sp>
      <p:sp>
        <p:nvSpPr>
          <p:cNvPr id="4" name="object 4"/>
          <p:cNvSpPr/>
          <p:nvPr/>
        </p:nvSpPr>
        <p:spPr>
          <a:xfrm>
            <a:off x="745921" y="668540"/>
            <a:ext cx="4354830" cy="0"/>
          </a:xfrm>
          <a:custGeom>
            <a:avLst/>
            <a:gdLst/>
            <a:ahLst/>
            <a:cxnLst/>
            <a:rect l="l" t="t" r="r" b="b"/>
            <a:pathLst>
              <a:path w="4354830" h="0">
                <a:moveTo>
                  <a:pt x="0" y="0"/>
                </a:moveTo>
                <a:lnTo>
                  <a:pt x="4354461" y="0"/>
                </a:lnTo>
              </a:path>
            </a:pathLst>
          </a:custGeom>
          <a:ln w="3809">
            <a:solidFill>
              <a:srgbClr val="6562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3833" y="9913920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" y="992754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328973" y="321352"/>
                </a:moveTo>
                <a:lnTo>
                  <a:pt x="0" y="321352"/>
                </a:lnTo>
                <a:lnTo>
                  <a:pt x="0" y="0"/>
                </a:lnTo>
                <a:lnTo>
                  <a:pt x="48459" y="3556"/>
                </a:lnTo>
                <a:lnTo>
                  <a:pt x="94989" y="13949"/>
                </a:lnTo>
                <a:lnTo>
                  <a:pt x="138788" y="30647"/>
                </a:lnTo>
                <a:lnTo>
                  <a:pt x="179344" y="53139"/>
                </a:lnTo>
                <a:lnTo>
                  <a:pt x="216147" y="80915"/>
                </a:lnTo>
                <a:lnTo>
                  <a:pt x="248689" y="113464"/>
                </a:lnTo>
                <a:lnTo>
                  <a:pt x="276457" y="150276"/>
                </a:lnTo>
                <a:lnTo>
                  <a:pt x="298943" y="190840"/>
                </a:lnTo>
                <a:lnTo>
                  <a:pt x="315636" y="234645"/>
                </a:lnTo>
                <a:lnTo>
                  <a:pt x="326026" y="281180"/>
                </a:lnTo>
                <a:lnTo>
                  <a:pt x="328973" y="321352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9565" y="991539"/>
            <a:ext cx="123278" cy="12332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22753" y="937093"/>
            <a:ext cx="210248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60" b="1">
                <a:solidFill>
                  <a:srgbClr val="231F1F"/>
                </a:solidFill>
                <a:latin typeface="Calibri"/>
                <a:cs typeface="Calibri"/>
              </a:rPr>
              <a:t>2.2.</a:t>
            </a:r>
            <a:r>
              <a:rPr dirty="0" sz="130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50" b="1">
                <a:solidFill>
                  <a:srgbClr val="231F1F"/>
                </a:solidFill>
                <a:latin typeface="Calibri"/>
                <a:cs typeface="Calibri"/>
              </a:rPr>
              <a:t>Organización</a:t>
            </a:r>
            <a:r>
              <a:rPr dirty="0" sz="130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25" b="1">
                <a:solidFill>
                  <a:srgbClr val="231F1F"/>
                </a:solidFill>
                <a:latin typeface="Calibri"/>
                <a:cs typeface="Calibri"/>
              </a:rPr>
              <a:t>jerárquica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9565" y="1350861"/>
            <a:ext cx="5039360" cy="467995"/>
          </a:xfrm>
          <a:custGeom>
            <a:avLst/>
            <a:gdLst/>
            <a:ahLst/>
            <a:cxnLst/>
            <a:rect l="l" t="t" r="r" b="b"/>
            <a:pathLst>
              <a:path w="5039359" h="467994">
                <a:moveTo>
                  <a:pt x="4886515" y="467868"/>
                </a:moveTo>
                <a:lnTo>
                  <a:pt x="152349" y="467868"/>
                </a:lnTo>
                <a:lnTo>
                  <a:pt x="64272" y="444063"/>
                </a:lnTo>
                <a:lnTo>
                  <a:pt x="19043" y="391693"/>
                </a:lnTo>
                <a:lnTo>
                  <a:pt x="2380" y="339323"/>
                </a:lnTo>
                <a:lnTo>
                  <a:pt x="0" y="315518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4886515" y="0"/>
                </a:lnTo>
                <a:lnTo>
                  <a:pt x="4974592" y="23804"/>
                </a:lnTo>
                <a:lnTo>
                  <a:pt x="5019821" y="76174"/>
                </a:lnTo>
                <a:lnTo>
                  <a:pt x="5036484" y="128544"/>
                </a:lnTo>
                <a:lnTo>
                  <a:pt x="5038864" y="152349"/>
                </a:lnTo>
                <a:lnTo>
                  <a:pt x="5038864" y="315518"/>
                </a:lnTo>
                <a:lnTo>
                  <a:pt x="5015060" y="403595"/>
                </a:lnTo>
                <a:lnTo>
                  <a:pt x="4962690" y="448824"/>
                </a:lnTo>
                <a:lnTo>
                  <a:pt x="4910320" y="465487"/>
                </a:lnTo>
                <a:lnTo>
                  <a:pt x="4886515" y="467868"/>
                </a:lnTo>
                <a:close/>
              </a:path>
            </a:pathLst>
          </a:custGeom>
          <a:solidFill>
            <a:srgbClr val="F8B1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26688" y="1410647"/>
            <a:ext cx="4848860" cy="3378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sistema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basado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autoridad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1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jefe,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al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1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alta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dirección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indica</a:t>
            </a:r>
            <a:r>
              <a:rPr dirty="0" sz="1050" spc="1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responsabilice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ellos.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6032" y="2054589"/>
            <a:ext cx="5065395" cy="154876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715">
              <a:lnSpc>
                <a:spcPts val="1200"/>
              </a:lnSpc>
              <a:spcBef>
                <a:spcPts val="19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estos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sistemas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descendente,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esto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es,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hacia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cuadros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medios,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ellos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hacia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subordinados,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meros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ejecutores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las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órdenes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reciben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dirección.</a:t>
            </a:r>
            <a:endParaRPr sz="1050">
              <a:latin typeface="Calibri"/>
              <a:cs typeface="Calibri"/>
            </a:endParaRPr>
          </a:p>
          <a:p>
            <a:pPr algn="just" marL="12700" marR="5080" indent="-635">
              <a:lnSpc>
                <a:spcPts val="1200"/>
              </a:lnSpc>
              <a:spcBef>
                <a:spcPts val="56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organización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jerárquica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establece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distintos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niveles,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mayor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menor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categoría.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Debido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mando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sólo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dirigir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número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limitado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empleados,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crecimiento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requiere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creación 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diversos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gestionados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mandos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intermedios.</a:t>
            </a:r>
            <a:endParaRPr sz="1050">
              <a:latin typeface="Calibri"/>
              <a:cs typeface="Calibri"/>
            </a:endParaRPr>
          </a:p>
          <a:p>
            <a:pPr algn="just" marL="12700" marR="5715">
              <a:lnSpc>
                <a:spcPts val="1200"/>
              </a:lnSpc>
              <a:spcBef>
                <a:spcPts val="56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Figura 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1.2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 observar,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gráfica,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pueden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conformar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distintos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9565" y="4062615"/>
            <a:ext cx="123278" cy="12327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722752" y="4008132"/>
            <a:ext cx="19850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60" b="1">
                <a:solidFill>
                  <a:srgbClr val="231F1F"/>
                </a:solidFill>
                <a:latin typeface="Calibri"/>
                <a:cs typeface="Calibri"/>
              </a:rPr>
              <a:t>2.3. </a:t>
            </a:r>
            <a:r>
              <a:rPr dirty="0" sz="1300" spc="5" b="1">
                <a:solidFill>
                  <a:srgbClr val="231F1F"/>
                </a:solidFill>
                <a:latin typeface="Calibri"/>
                <a:cs typeface="Calibri"/>
              </a:rPr>
              <a:t>Dirección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20" b="1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300" spc="6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b="1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19565" y="4535779"/>
            <a:ext cx="5039360" cy="791845"/>
          </a:xfrm>
          <a:custGeom>
            <a:avLst/>
            <a:gdLst/>
            <a:ahLst/>
            <a:cxnLst/>
            <a:rect l="l" t="t" r="r" b="b"/>
            <a:pathLst>
              <a:path w="5039359" h="791845">
                <a:moveTo>
                  <a:pt x="4886515" y="791819"/>
                </a:moveTo>
                <a:lnTo>
                  <a:pt x="152349" y="791819"/>
                </a:lnTo>
                <a:lnTo>
                  <a:pt x="64272" y="768007"/>
                </a:lnTo>
                <a:lnTo>
                  <a:pt x="19043" y="715619"/>
                </a:lnTo>
                <a:lnTo>
                  <a:pt x="2380" y="663232"/>
                </a:lnTo>
                <a:lnTo>
                  <a:pt x="0" y="639419"/>
                </a:lnTo>
                <a:lnTo>
                  <a:pt x="0" y="152361"/>
                </a:lnTo>
                <a:lnTo>
                  <a:pt x="23804" y="64277"/>
                </a:lnTo>
                <a:lnTo>
                  <a:pt x="76174" y="19045"/>
                </a:lnTo>
                <a:lnTo>
                  <a:pt x="128544" y="2380"/>
                </a:lnTo>
                <a:lnTo>
                  <a:pt x="152349" y="0"/>
                </a:lnTo>
                <a:lnTo>
                  <a:pt x="4886515" y="0"/>
                </a:lnTo>
                <a:lnTo>
                  <a:pt x="4974592" y="23806"/>
                </a:lnTo>
                <a:lnTo>
                  <a:pt x="5019821" y="76180"/>
                </a:lnTo>
                <a:lnTo>
                  <a:pt x="5036484" y="128555"/>
                </a:lnTo>
                <a:lnTo>
                  <a:pt x="5038864" y="152361"/>
                </a:lnTo>
                <a:lnTo>
                  <a:pt x="5038864" y="639419"/>
                </a:lnTo>
                <a:lnTo>
                  <a:pt x="5015060" y="727525"/>
                </a:lnTo>
                <a:lnTo>
                  <a:pt x="4962690" y="772769"/>
                </a:lnTo>
                <a:lnTo>
                  <a:pt x="4910320" y="789438"/>
                </a:lnTo>
                <a:lnTo>
                  <a:pt x="4886515" y="791819"/>
                </a:lnTo>
                <a:close/>
              </a:path>
            </a:pathLst>
          </a:custGeom>
          <a:solidFill>
            <a:srgbClr val="F8B1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626554" y="4605159"/>
            <a:ext cx="4848860" cy="6426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dirección por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objetivos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consiste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subdividir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objetivos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generales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40">
                <a:solidFill>
                  <a:srgbClr val="231F1F"/>
                </a:solidFill>
                <a:latin typeface="Calibri"/>
                <a:cs typeface="Calibri"/>
              </a:rPr>
              <a:t>em- </a:t>
            </a:r>
            <a:r>
              <a:rPr dirty="0" sz="1050" spc="-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presa,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determinado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periodo,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objetivos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parciales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asignan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área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empresa, que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tendrá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autonomía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suficiente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alcan-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zarlos.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6165" y="5582805"/>
            <a:ext cx="5074920" cy="94741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modalidad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es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b="1">
                <a:solidFill>
                  <a:srgbClr val="231F1F"/>
                </a:solidFill>
                <a:latin typeface="Century Gothic"/>
                <a:cs typeface="Century Gothic"/>
              </a:rPr>
              <a:t>dirección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participativa </a:t>
            </a:r>
            <a:r>
              <a:rPr dirty="0" sz="1050" spc="60" b="1">
                <a:solidFill>
                  <a:srgbClr val="231F1F"/>
                </a:solidFill>
                <a:latin typeface="Century Gothic"/>
                <a:cs typeface="Century Gothic"/>
              </a:rPr>
              <a:t>por 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objetivos.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fórmula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contrapuesta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anterior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mucho 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más moderna;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trata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sistemas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participativos </a:t>
            </a: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descentralizados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los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trabaja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objetivos.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Dichos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objetivos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negocian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responsables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cumplirlos,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modo que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objetivos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han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sido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previamente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aceptados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quienes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tienen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conse-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guirlos.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19565" y="6722224"/>
            <a:ext cx="5039360" cy="612140"/>
          </a:xfrm>
          <a:custGeom>
            <a:avLst/>
            <a:gdLst/>
            <a:ahLst/>
            <a:cxnLst/>
            <a:rect l="l" t="t" r="r" b="b"/>
            <a:pathLst>
              <a:path w="5039359" h="612140">
                <a:moveTo>
                  <a:pt x="4886515" y="611873"/>
                </a:moveTo>
                <a:lnTo>
                  <a:pt x="152349" y="611873"/>
                </a:lnTo>
                <a:lnTo>
                  <a:pt x="64272" y="588068"/>
                </a:lnTo>
                <a:lnTo>
                  <a:pt x="19043" y="535698"/>
                </a:lnTo>
                <a:lnTo>
                  <a:pt x="2380" y="483328"/>
                </a:lnTo>
                <a:lnTo>
                  <a:pt x="0" y="459524"/>
                </a:lnTo>
                <a:lnTo>
                  <a:pt x="0" y="152400"/>
                </a:lnTo>
                <a:lnTo>
                  <a:pt x="23804" y="64293"/>
                </a:lnTo>
                <a:lnTo>
                  <a:pt x="76174" y="19050"/>
                </a:lnTo>
                <a:lnTo>
                  <a:pt x="128544" y="2381"/>
                </a:lnTo>
                <a:lnTo>
                  <a:pt x="152349" y="0"/>
                </a:lnTo>
                <a:lnTo>
                  <a:pt x="4886515" y="0"/>
                </a:lnTo>
                <a:lnTo>
                  <a:pt x="4974592" y="23812"/>
                </a:lnTo>
                <a:lnTo>
                  <a:pt x="5019821" y="76200"/>
                </a:lnTo>
                <a:lnTo>
                  <a:pt x="5036484" y="128587"/>
                </a:lnTo>
                <a:lnTo>
                  <a:pt x="5038864" y="152400"/>
                </a:lnTo>
                <a:lnTo>
                  <a:pt x="5038864" y="459524"/>
                </a:lnTo>
                <a:lnTo>
                  <a:pt x="5015060" y="547600"/>
                </a:lnTo>
                <a:lnTo>
                  <a:pt x="4962690" y="592829"/>
                </a:lnTo>
                <a:lnTo>
                  <a:pt x="4910320" y="609492"/>
                </a:lnTo>
                <a:lnTo>
                  <a:pt x="4886515" y="611873"/>
                </a:lnTo>
                <a:close/>
              </a:path>
            </a:pathLst>
          </a:custGeom>
          <a:solidFill>
            <a:srgbClr val="F8B1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626820" y="6777834"/>
            <a:ext cx="4848860" cy="4902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 indent="-635">
              <a:lnSpc>
                <a:spcPts val="1200"/>
              </a:lnSpc>
              <a:spcBef>
                <a:spcPts val="19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división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diferentes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conoce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departamen-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talización.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división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departamentos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representa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gráfica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mediante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organigramas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(Fig.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1.2).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82620" y="7594003"/>
            <a:ext cx="4108450" cy="1727200"/>
            <a:chOff x="2982620" y="7594003"/>
            <a:chExt cx="4108450" cy="1727200"/>
          </a:xfrm>
        </p:grpSpPr>
        <p:sp>
          <p:nvSpPr>
            <p:cNvPr id="20" name="object 20"/>
            <p:cNvSpPr/>
            <p:nvPr/>
          </p:nvSpPr>
          <p:spPr>
            <a:xfrm>
              <a:off x="2988970" y="7802956"/>
              <a:ext cx="4095750" cy="1511935"/>
            </a:xfrm>
            <a:custGeom>
              <a:avLst/>
              <a:gdLst/>
              <a:ahLst/>
              <a:cxnLst/>
              <a:rect l="l" t="t" r="r" b="b"/>
              <a:pathLst>
                <a:path w="4095750" h="1511934">
                  <a:moveTo>
                    <a:pt x="4095254" y="1455686"/>
                  </a:moveTo>
                  <a:lnTo>
                    <a:pt x="4095254" y="694143"/>
                  </a:lnTo>
                  <a:lnTo>
                    <a:pt x="4093567" y="677276"/>
                  </a:lnTo>
                  <a:lnTo>
                    <a:pt x="4081754" y="640168"/>
                  </a:lnTo>
                  <a:lnTo>
                    <a:pt x="4049691" y="603061"/>
                  </a:lnTo>
                  <a:lnTo>
                    <a:pt x="3987253" y="586193"/>
                  </a:lnTo>
                  <a:lnTo>
                    <a:pt x="107988" y="586193"/>
                  </a:lnTo>
                  <a:lnTo>
                    <a:pt x="91114" y="587880"/>
                  </a:lnTo>
                  <a:lnTo>
                    <a:pt x="53994" y="599687"/>
                  </a:lnTo>
                  <a:lnTo>
                    <a:pt x="16873" y="631735"/>
                  </a:lnTo>
                  <a:lnTo>
                    <a:pt x="0" y="694143"/>
                  </a:lnTo>
                  <a:lnTo>
                    <a:pt x="0" y="1511452"/>
                  </a:lnTo>
                </a:path>
                <a:path w="4095750" h="1511934">
                  <a:moveTo>
                    <a:pt x="2052281" y="0"/>
                  </a:moveTo>
                  <a:lnTo>
                    <a:pt x="2052281" y="1468297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69803" y="7594003"/>
              <a:ext cx="1146175" cy="360680"/>
            </a:xfrm>
            <a:custGeom>
              <a:avLst/>
              <a:gdLst/>
              <a:ahLst/>
              <a:cxnLst/>
              <a:rect l="l" t="t" r="r" b="b"/>
              <a:pathLst>
                <a:path w="1146175" h="360679">
                  <a:moveTo>
                    <a:pt x="993825" y="360121"/>
                  </a:moveTo>
                  <a:lnTo>
                    <a:pt x="152400" y="360121"/>
                  </a:lnTo>
                  <a:lnTo>
                    <a:pt x="64293" y="336314"/>
                  </a:lnTo>
                  <a:lnTo>
                    <a:pt x="19050" y="283940"/>
                  </a:lnTo>
                  <a:lnTo>
                    <a:pt x="2381" y="231565"/>
                  </a:lnTo>
                  <a:lnTo>
                    <a:pt x="0" y="207759"/>
                  </a:lnTo>
                  <a:lnTo>
                    <a:pt x="0" y="152349"/>
                  </a:lnTo>
                  <a:lnTo>
                    <a:pt x="23812" y="64272"/>
                  </a:lnTo>
                  <a:lnTo>
                    <a:pt x="76200" y="19043"/>
                  </a:lnTo>
                  <a:lnTo>
                    <a:pt x="128587" y="2380"/>
                  </a:lnTo>
                  <a:lnTo>
                    <a:pt x="152400" y="0"/>
                  </a:lnTo>
                  <a:lnTo>
                    <a:pt x="993825" y="0"/>
                  </a:lnTo>
                  <a:lnTo>
                    <a:pt x="1081902" y="23804"/>
                  </a:lnTo>
                  <a:lnTo>
                    <a:pt x="1127131" y="76174"/>
                  </a:lnTo>
                  <a:lnTo>
                    <a:pt x="1143794" y="128544"/>
                  </a:lnTo>
                  <a:lnTo>
                    <a:pt x="1146175" y="152349"/>
                  </a:lnTo>
                  <a:lnTo>
                    <a:pt x="1146175" y="207759"/>
                  </a:lnTo>
                  <a:lnTo>
                    <a:pt x="1122370" y="295843"/>
                  </a:lnTo>
                  <a:lnTo>
                    <a:pt x="1070000" y="341075"/>
                  </a:lnTo>
                  <a:lnTo>
                    <a:pt x="1017630" y="357740"/>
                  </a:lnTo>
                  <a:lnTo>
                    <a:pt x="993825" y="360121"/>
                  </a:lnTo>
                  <a:close/>
                </a:path>
              </a:pathLst>
            </a:custGeom>
            <a:solidFill>
              <a:srgbClr val="2053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559017" y="7651515"/>
            <a:ext cx="955040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83210" marR="5080" indent="-271145">
              <a:lnSpc>
                <a:spcPts val="900"/>
              </a:lnSpc>
              <a:spcBef>
                <a:spcPts val="180"/>
              </a:spcBef>
            </a:pP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Dirección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 de</a:t>
            </a:r>
            <a:r>
              <a:rPr dirty="0" sz="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FFFFFF"/>
                </a:solidFill>
                <a:latin typeface="Calibri"/>
                <a:cs typeface="Calibri"/>
              </a:rPr>
              <a:t>recursos </a:t>
            </a:r>
            <a:r>
              <a:rPr dirty="0" sz="800" spc="-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humanos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13200" y="8383333"/>
            <a:ext cx="2059939" cy="1129030"/>
            <a:chOff x="4013200" y="8383333"/>
            <a:chExt cx="2059939" cy="1129030"/>
          </a:xfrm>
        </p:grpSpPr>
        <p:sp>
          <p:nvSpPr>
            <p:cNvPr id="24" name="object 24"/>
            <p:cNvSpPr/>
            <p:nvPr/>
          </p:nvSpPr>
          <p:spPr>
            <a:xfrm>
              <a:off x="4019550" y="8389683"/>
              <a:ext cx="2047239" cy="882015"/>
            </a:xfrm>
            <a:custGeom>
              <a:avLst/>
              <a:gdLst/>
              <a:ahLst/>
              <a:cxnLst/>
              <a:rect l="l" t="t" r="r" b="b"/>
              <a:pathLst>
                <a:path w="2047239" h="882015">
                  <a:moveTo>
                    <a:pt x="0" y="0"/>
                  </a:moveTo>
                  <a:lnTo>
                    <a:pt x="0" y="809586"/>
                  </a:lnTo>
                </a:path>
                <a:path w="2047239" h="882015">
                  <a:moveTo>
                    <a:pt x="2047087" y="0"/>
                  </a:moveTo>
                  <a:lnTo>
                    <a:pt x="2047087" y="881519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570120" y="9043390"/>
              <a:ext cx="937894" cy="469265"/>
            </a:xfrm>
            <a:custGeom>
              <a:avLst/>
              <a:gdLst/>
              <a:ahLst/>
              <a:cxnLst/>
              <a:rect l="l" t="t" r="r" b="b"/>
              <a:pathLst>
                <a:path w="937895" h="469265">
                  <a:moveTo>
                    <a:pt x="785406" y="468706"/>
                  </a:moveTo>
                  <a:lnTo>
                    <a:pt x="152349" y="468706"/>
                  </a:lnTo>
                  <a:lnTo>
                    <a:pt x="64272" y="444901"/>
                  </a:lnTo>
                  <a:lnTo>
                    <a:pt x="19043" y="392531"/>
                  </a:lnTo>
                  <a:lnTo>
                    <a:pt x="2380" y="340161"/>
                  </a:lnTo>
                  <a:lnTo>
                    <a:pt x="0" y="316357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785406" y="0"/>
                  </a:lnTo>
                  <a:lnTo>
                    <a:pt x="873482" y="23804"/>
                  </a:lnTo>
                  <a:lnTo>
                    <a:pt x="918711" y="76174"/>
                  </a:lnTo>
                  <a:lnTo>
                    <a:pt x="935374" y="128544"/>
                  </a:lnTo>
                  <a:lnTo>
                    <a:pt x="937755" y="152349"/>
                  </a:lnTo>
                  <a:lnTo>
                    <a:pt x="937755" y="316357"/>
                  </a:lnTo>
                  <a:lnTo>
                    <a:pt x="913950" y="404433"/>
                  </a:lnTo>
                  <a:lnTo>
                    <a:pt x="861580" y="449662"/>
                  </a:lnTo>
                  <a:lnTo>
                    <a:pt x="809210" y="466325"/>
                  </a:lnTo>
                  <a:lnTo>
                    <a:pt x="785406" y="468706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722938" y="9154586"/>
            <a:ext cx="6381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30455" y="9268862"/>
            <a:ext cx="6229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retribución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44836" y="9043390"/>
            <a:ext cx="937894" cy="469265"/>
          </a:xfrm>
          <a:custGeom>
            <a:avLst/>
            <a:gdLst/>
            <a:ahLst/>
            <a:cxnLst/>
            <a:rect l="l" t="t" r="r" b="b"/>
            <a:pathLst>
              <a:path w="937895" h="469265">
                <a:moveTo>
                  <a:pt x="785368" y="468706"/>
                </a:moveTo>
                <a:lnTo>
                  <a:pt x="152349" y="468706"/>
                </a:lnTo>
                <a:lnTo>
                  <a:pt x="64272" y="444901"/>
                </a:lnTo>
                <a:lnTo>
                  <a:pt x="19043" y="392531"/>
                </a:lnTo>
                <a:lnTo>
                  <a:pt x="2380" y="340161"/>
                </a:lnTo>
                <a:lnTo>
                  <a:pt x="0" y="316357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785368" y="0"/>
                </a:lnTo>
                <a:lnTo>
                  <a:pt x="873474" y="23804"/>
                </a:lnTo>
                <a:lnTo>
                  <a:pt x="918718" y="76174"/>
                </a:lnTo>
                <a:lnTo>
                  <a:pt x="935386" y="128544"/>
                </a:lnTo>
                <a:lnTo>
                  <a:pt x="937768" y="152349"/>
                </a:lnTo>
                <a:lnTo>
                  <a:pt x="937768" y="316357"/>
                </a:lnTo>
                <a:lnTo>
                  <a:pt x="913955" y="404433"/>
                </a:lnTo>
                <a:lnTo>
                  <a:pt x="861568" y="449662"/>
                </a:lnTo>
                <a:lnTo>
                  <a:pt x="809180" y="466325"/>
                </a:lnTo>
                <a:lnTo>
                  <a:pt x="785368" y="468706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627866" y="9097449"/>
            <a:ext cx="7778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87899" y="9211724"/>
            <a:ext cx="657860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73025" marR="5080" indent="-60960">
              <a:lnSpc>
                <a:spcPts val="900"/>
              </a:lnSpc>
              <a:spcBef>
                <a:spcPts val="180"/>
              </a:spcBef>
            </a:pP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800" spc="-35">
                <a:solidFill>
                  <a:srgbClr val="231F1F"/>
                </a:solidFill>
                <a:latin typeface="Calibri"/>
                <a:cs typeface="Calibri"/>
              </a:rPr>
              <a:t>m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r>
              <a:rPr dirty="0" sz="800" spc="-90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ó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n 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20712" y="9043390"/>
            <a:ext cx="937894" cy="469265"/>
          </a:xfrm>
          <a:custGeom>
            <a:avLst/>
            <a:gdLst/>
            <a:ahLst/>
            <a:cxnLst/>
            <a:rect l="l" t="t" r="r" b="b"/>
            <a:pathLst>
              <a:path w="937895" h="469265">
                <a:moveTo>
                  <a:pt x="785367" y="468706"/>
                </a:moveTo>
                <a:lnTo>
                  <a:pt x="152349" y="468706"/>
                </a:lnTo>
                <a:lnTo>
                  <a:pt x="64272" y="444901"/>
                </a:lnTo>
                <a:lnTo>
                  <a:pt x="19043" y="392531"/>
                </a:lnTo>
                <a:lnTo>
                  <a:pt x="2380" y="340161"/>
                </a:lnTo>
                <a:lnTo>
                  <a:pt x="0" y="316357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785367" y="0"/>
                </a:lnTo>
                <a:lnTo>
                  <a:pt x="873474" y="23804"/>
                </a:lnTo>
                <a:lnTo>
                  <a:pt x="918717" y="76174"/>
                </a:lnTo>
                <a:lnTo>
                  <a:pt x="935386" y="128544"/>
                </a:lnTo>
                <a:lnTo>
                  <a:pt x="937767" y="152349"/>
                </a:lnTo>
                <a:lnTo>
                  <a:pt x="937767" y="316357"/>
                </a:lnTo>
                <a:lnTo>
                  <a:pt x="913955" y="404433"/>
                </a:lnTo>
                <a:lnTo>
                  <a:pt x="861567" y="449662"/>
                </a:lnTo>
                <a:lnTo>
                  <a:pt x="809180" y="466325"/>
                </a:lnTo>
                <a:lnTo>
                  <a:pt x="785367" y="468706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703731" y="9154586"/>
            <a:ext cx="77787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9050" marR="5080" indent="-6985">
              <a:lnSpc>
                <a:spcPts val="900"/>
              </a:lnSpc>
              <a:spcBef>
                <a:spcPts val="18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800" spc="-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servicios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sociales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595391" y="9043390"/>
            <a:ext cx="937894" cy="469265"/>
          </a:xfrm>
          <a:custGeom>
            <a:avLst/>
            <a:gdLst/>
            <a:ahLst/>
            <a:cxnLst/>
            <a:rect l="l" t="t" r="r" b="b"/>
            <a:pathLst>
              <a:path w="937895" h="469265">
                <a:moveTo>
                  <a:pt x="785418" y="468706"/>
                </a:moveTo>
                <a:lnTo>
                  <a:pt x="152400" y="468706"/>
                </a:lnTo>
                <a:lnTo>
                  <a:pt x="64293" y="444901"/>
                </a:lnTo>
                <a:lnTo>
                  <a:pt x="19050" y="392531"/>
                </a:lnTo>
                <a:lnTo>
                  <a:pt x="2381" y="340161"/>
                </a:lnTo>
                <a:lnTo>
                  <a:pt x="0" y="316357"/>
                </a:lnTo>
                <a:lnTo>
                  <a:pt x="0" y="152349"/>
                </a:lnTo>
                <a:lnTo>
                  <a:pt x="23812" y="64272"/>
                </a:lnTo>
                <a:lnTo>
                  <a:pt x="76200" y="19043"/>
                </a:lnTo>
                <a:lnTo>
                  <a:pt x="128587" y="2380"/>
                </a:lnTo>
                <a:lnTo>
                  <a:pt x="152400" y="0"/>
                </a:lnTo>
                <a:lnTo>
                  <a:pt x="785418" y="0"/>
                </a:lnTo>
                <a:lnTo>
                  <a:pt x="873495" y="23804"/>
                </a:lnTo>
                <a:lnTo>
                  <a:pt x="918724" y="76174"/>
                </a:lnTo>
                <a:lnTo>
                  <a:pt x="935387" y="128544"/>
                </a:lnTo>
                <a:lnTo>
                  <a:pt x="937768" y="152349"/>
                </a:lnTo>
                <a:lnTo>
                  <a:pt x="937768" y="316357"/>
                </a:lnTo>
                <a:lnTo>
                  <a:pt x="913963" y="404433"/>
                </a:lnTo>
                <a:lnTo>
                  <a:pt x="861593" y="449662"/>
                </a:lnTo>
                <a:lnTo>
                  <a:pt x="809223" y="466325"/>
                </a:lnTo>
                <a:lnTo>
                  <a:pt x="785418" y="468706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678442" y="9154586"/>
            <a:ext cx="7778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21660" y="9268862"/>
            <a:ext cx="8915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relaciones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laborales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519565" y="9043390"/>
            <a:ext cx="937894" cy="469265"/>
          </a:xfrm>
          <a:custGeom>
            <a:avLst/>
            <a:gdLst/>
            <a:ahLst/>
            <a:cxnLst/>
            <a:rect l="l" t="t" r="r" b="b"/>
            <a:pathLst>
              <a:path w="937895" h="469265">
                <a:moveTo>
                  <a:pt x="785355" y="468706"/>
                </a:moveTo>
                <a:lnTo>
                  <a:pt x="152349" y="468706"/>
                </a:lnTo>
                <a:lnTo>
                  <a:pt x="64272" y="444901"/>
                </a:lnTo>
                <a:lnTo>
                  <a:pt x="19043" y="392531"/>
                </a:lnTo>
                <a:lnTo>
                  <a:pt x="2380" y="340161"/>
                </a:lnTo>
                <a:lnTo>
                  <a:pt x="0" y="316357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785355" y="0"/>
                </a:lnTo>
                <a:lnTo>
                  <a:pt x="873461" y="23804"/>
                </a:lnTo>
                <a:lnTo>
                  <a:pt x="918705" y="76174"/>
                </a:lnTo>
                <a:lnTo>
                  <a:pt x="935374" y="128544"/>
                </a:lnTo>
                <a:lnTo>
                  <a:pt x="937755" y="152349"/>
                </a:lnTo>
                <a:lnTo>
                  <a:pt x="937755" y="316357"/>
                </a:lnTo>
                <a:lnTo>
                  <a:pt x="913942" y="404433"/>
                </a:lnTo>
                <a:lnTo>
                  <a:pt x="861555" y="449662"/>
                </a:lnTo>
                <a:lnTo>
                  <a:pt x="809167" y="466325"/>
                </a:lnTo>
                <a:lnTo>
                  <a:pt x="785355" y="468706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672362" y="9154586"/>
            <a:ext cx="63817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90170" marR="5080" indent="-78105">
              <a:lnSpc>
                <a:spcPts val="900"/>
              </a:lnSpc>
              <a:spcBef>
                <a:spcPts val="180"/>
              </a:spcBef>
            </a:pP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p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800" spc="-90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-35">
                <a:solidFill>
                  <a:srgbClr val="231F1F"/>
                </a:solidFill>
                <a:latin typeface="Calibri"/>
                <a:cs typeface="Calibri"/>
              </a:rPr>
              <a:t>m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800" spc="-90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o 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empleo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06846" y="9656716"/>
            <a:ext cx="31083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 b="1">
                <a:solidFill>
                  <a:srgbClr val="205353"/>
                </a:solidFill>
                <a:latin typeface="Calibri"/>
                <a:cs typeface="Calibri"/>
              </a:rPr>
              <a:t>Fig.</a:t>
            </a:r>
            <a:r>
              <a:rPr dirty="0" sz="900" spc="5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205353"/>
                </a:solidFill>
                <a:latin typeface="Calibri"/>
                <a:cs typeface="Calibri"/>
              </a:rPr>
              <a:t>1.2.</a:t>
            </a:r>
            <a:r>
              <a:rPr dirty="0" sz="900" spc="60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10" i="1">
                <a:solidFill>
                  <a:srgbClr val="231F1F"/>
                </a:solidFill>
                <a:latin typeface="Calibri"/>
                <a:cs typeface="Calibri"/>
              </a:rPr>
              <a:t>Departamentos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5" i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30" i="1">
                <a:solidFill>
                  <a:srgbClr val="231F1F"/>
                </a:solidFill>
                <a:latin typeface="Calibri"/>
                <a:cs typeface="Calibri"/>
              </a:rPr>
              <a:t>dirección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15" i="1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0" i="1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66369" y="1351902"/>
            <a:ext cx="1967230" cy="1930400"/>
            <a:chOff x="366369" y="1351902"/>
            <a:chExt cx="1967230" cy="1930400"/>
          </a:xfrm>
        </p:grpSpPr>
        <p:sp>
          <p:nvSpPr>
            <p:cNvPr id="40" name="object 40"/>
            <p:cNvSpPr/>
            <p:nvPr/>
          </p:nvSpPr>
          <p:spPr>
            <a:xfrm>
              <a:off x="379069" y="1364602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30" h="266064">
                  <a:moveTo>
                    <a:pt x="1941461" y="265912"/>
                  </a:moveTo>
                  <a:lnTo>
                    <a:pt x="0" y="265912"/>
                  </a:lnTo>
                  <a:lnTo>
                    <a:pt x="0" y="152400"/>
                  </a:lnTo>
                  <a:lnTo>
                    <a:pt x="23804" y="64293"/>
                  </a:lnTo>
                  <a:lnTo>
                    <a:pt x="76174" y="19050"/>
                  </a:lnTo>
                  <a:lnTo>
                    <a:pt x="128544" y="2381"/>
                  </a:lnTo>
                  <a:lnTo>
                    <a:pt x="152349" y="0"/>
                  </a:lnTo>
                  <a:lnTo>
                    <a:pt x="1789112" y="0"/>
                  </a:lnTo>
                  <a:lnTo>
                    <a:pt x="1877189" y="23812"/>
                  </a:lnTo>
                  <a:lnTo>
                    <a:pt x="1922418" y="76200"/>
                  </a:lnTo>
                  <a:lnTo>
                    <a:pt x="1939081" y="128587"/>
                  </a:lnTo>
                  <a:lnTo>
                    <a:pt x="1941461" y="152400"/>
                  </a:lnTo>
                  <a:lnTo>
                    <a:pt x="1941461" y="265912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79069" y="1364602"/>
              <a:ext cx="1941830" cy="1905000"/>
            </a:xfrm>
            <a:custGeom>
              <a:avLst/>
              <a:gdLst/>
              <a:ahLst/>
              <a:cxnLst/>
              <a:rect l="l" t="t" r="r" b="b"/>
              <a:pathLst>
                <a:path w="1941830" h="1905000">
                  <a:moveTo>
                    <a:pt x="152349" y="0"/>
                  </a:moveTo>
                  <a:lnTo>
                    <a:pt x="128544" y="2381"/>
                  </a:lnTo>
                  <a:lnTo>
                    <a:pt x="76174" y="19050"/>
                  </a:lnTo>
                  <a:lnTo>
                    <a:pt x="23804" y="64293"/>
                  </a:lnTo>
                  <a:lnTo>
                    <a:pt x="0" y="152400"/>
                  </a:lnTo>
                  <a:lnTo>
                    <a:pt x="0" y="1752358"/>
                  </a:lnTo>
                  <a:lnTo>
                    <a:pt x="2380" y="1776163"/>
                  </a:lnTo>
                  <a:lnTo>
                    <a:pt x="19043" y="1828533"/>
                  </a:lnTo>
                  <a:lnTo>
                    <a:pt x="64272" y="1880903"/>
                  </a:lnTo>
                  <a:lnTo>
                    <a:pt x="152349" y="1904707"/>
                  </a:lnTo>
                  <a:lnTo>
                    <a:pt x="1789112" y="1904707"/>
                  </a:lnTo>
                  <a:lnTo>
                    <a:pt x="1812917" y="1902327"/>
                  </a:lnTo>
                  <a:lnTo>
                    <a:pt x="1865287" y="1885664"/>
                  </a:lnTo>
                  <a:lnTo>
                    <a:pt x="1917657" y="1840435"/>
                  </a:lnTo>
                  <a:lnTo>
                    <a:pt x="1941461" y="1752358"/>
                  </a:lnTo>
                  <a:lnTo>
                    <a:pt x="1941461" y="152400"/>
                  </a:lnTo>
                  <a:lnTo>
                    <a:pt x="1939081" y="128587"/>
                  </a:lnTo>
                  <a:lnTo>
                    <a:pt x="1922418" y="76200"/>
                  </a:lnTo>
                  <a:lnTo>
                    <a:pt x="1877189" y="23812"/>
                  </a:lnTo>
                  <a:lnTo>
                    <a:pt x="17891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490918" y="1745178"/>
            <a:ext cx="1717675" cy="142748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170"/>
              </a:spcBef>
            </a:pP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marcados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sean</a:t>
            </a:r>
            <a:r>
              <a:rPr dirty="0" sz="9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 b="1">
                <a:solidFill>
                  <a:srgbClr val="231F1F"/>
                </a:solidFill>
                <a:latin typeface="Century Gothic"/>
                <a:cs typeface="Century Gothic"/>
              </a:rPr>
              <a:t>motivadores</a:t>
            </a:r>
            <a:r>
              <a:rPr dirty="0" sz="950" spc="13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hay</a:t>
            </a:r>
            <a:r>
              <a:rPr dirty="0" sz="9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establecer</a:t>
            </a:r>
            <a:r>
              <a:rPr dirty="0" sz="9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incentivos </a:t>
            </a:r>
            <a:r>
              <a:rPr dirty="0" sz="9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asociados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9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su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logro</a:t>
            </a:r>
            <a:r>
              <a:rPr dirty="0" sz="9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(dinero,</a:t>
            </a:r>
            <a:r>
              <a:rPr dirty="0" sz="950" spc="2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vacaciones,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reconocimiento,</a:t>
            </a:r>
            <a:r>
              <a:rPr dirty="0" sz="950" spc="1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primas…).</a:t>
            </a:r>
            <a:r>
              <a:rPr dirty="0" sz="950" spc="1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deben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ser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 alcanzables, </a:t>
            </a:r>
            <a:r>
              <a:rPr dirty="0" sz="950" spc="-1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ya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si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trata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metas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impo-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sibles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9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personas</a:t>
            </a:r>
            <a:r>
              <a:rPr dirty="0" sz="9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perderán</a:t>
            </a:r>
            <a:r>
              <a:rPr dirty="0" sz="9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interés,</a:t>
            </a:r>
            <a:r>
              <a:rPr dirty="0" sz="950" spc="11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puesto</a:t>
            </a:r>
            <a:r>
              <a:rPr dirty="0" sz="950" spc="11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950" spc="1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sentirán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derrotadas</a:t>
            </a:r>
            <a:r>
              <a:rPr dirty="0" sz="9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antemano.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7215" y="1417903"/>
            <a:ext cx="114490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¿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6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í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100" spc="130" b="1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90626" y="1366240"/>
            <a:ext cx="346710" cy="401955"/>
            <a:chOff x="390626" y="1366240"/>
            <a:chExt cx="346710" cy="401955"/>
          </a:xfrm>
        </p:grpSpPr>
        <p:sp>
          <p:nvSpPr>
            <p:cNvPr id="45" name="object 45"/>
            <p:cNvSpPr/>
            <p:nvPr/>
          </p:nvSpPr>
          <p:spPr>
            <a:xfrm>
              <a:off x="390626" y="1366241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17" y="151561"/>
                  </a:moveTo>
                  <a:lnTo>
                    <a:pt x="340220" y="111264"/>
                  </a:lnTo>
                  <a:lnTo>
                    <a:pt x="322770" y="75057"/>
                  </a:lnTo>
                  <a:lnTo>
                    <a:pt x="295681" y="44386"/>
                  </a:lnTo>
                  <a:lnTo>
                    <a:pt x="260629" y="20688"/>
                  </a:lnTo>
                  <a:lnTo>
                    <a:pt x="219240" y="5410"/>
                  </a:lnTo>
                  <a:lnTo>
                    <a:pt x="173189" y="0"/>
                  </a:lnTo>
                  <a:lnTo>
                    <a:pt x="127139" y="5410"/>
                  </a:lnTo>
                  <a:lnTo>
                    <a:pt x="85763" y="20688"/>
                  </a:lnTo>
                  <a:lnTo>
                    <a:pt x="50711" y="44386"/>
                  </a:lnTo>
                  <a:lnTo>
                    <a:pt x="23634" y="75057"/>
                  </a:lnTo>
                  <a:lnTo>
                    <a:pt x="6184" y="111264"/>
                  </a:lnTo>
                  <a:lnTo>
                    <a:pt x="0" y="151561"/>
                  </a:lnTo>
                  <a:lnTo>
                    <a:pt x="6184" y="191858"/>
                  </a:lnTo>
                  <a:lnTo>
                    <a:pt x="23634" y="228053"/>
                  </a:lnTo>
                  <a:lnTo>
                    <a:pt x="50711" y="258724"/>
                  </a:lnTo>
                  <a:lnTo>
                    <a:pt x="85763" y="282422"/>
                  </a:lnTo>
                  <a:lnTo>
                    <a:pt x="127139" y="297700"/>
                  </a:lnTo>
                  <a:lnTo>
                    <a:pt x="173189" y="303110"/>
                  </a:lnTo>
                  <a:lnTo>
                    <a:pt x="190563" y="301078"/>
                  </a:lnTo>
                  <a:lnTo>
                    <a:pt x="289712" y="401447"/>
                  </a:lnTo>
                  <a:lnTo>
                    <a:pt x="267385" y="277850"/>
                  </a:lnTo>
                  <a:lnTo>
                    <a:pt x="295681" y="258724"/>
                  </a:lnTo>
                  <a:lnTo>
                    <a:pt x="322770" y="228053"/>
                  </a:lnTo>
                  <a:lnTo>
                    <a:pt x="340220" y="191858"/>
                  </a:lnTo>
                  <a:lnTo>
                    <a:pt x="346417" y="1515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757" y="1374177"/>
              <a:ext cx="228104" cy="15304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02399" y="1426363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36588" y="0"/>
                  </a:moveTo>
                  <a:lnTo>
                    <a:pt x="28359" y="10058"/>
                  </a:lnTo>
                  <a:lnTo>
                    <a:pt x="12001" y="37465"/>
                  </a:lnTo>
                  <a:lnTo>
                    <a:pt x="0" y="78079"/>
                  </a:lnTo>
                  <a:lnTo>
                    <a:pt x="4838" y="127749"/>
                  </a:lnTo>
                  <a:lnTo>
                    <a:pt x="5003" y="114769"/>
                  </a:lnTo>
                  <a:lnTo>
                    <a:pt x="7924" y="82473"/>
                  </a:lnTo>
                  <a:lnTo>
                    <a:pt x="17246" y="40881"/>
                  </a:lnTo>
                  <a:lnTo>
                    <a:pt x="36588" y="0"/>
                  </a:lnTo>
                  <a:close/>
                </a:path>
                <a:path w="213359" h="262889">
                  <a:moveTo>
                    <a:pt x="213106" y="262483"/>
                  </a:moveTo>
                  <a:lnTo>
                    <a:pt x="194144" y="231533"/>
                  </a:lnTo>
                  <a:lnTo>
                    <a:pt x="191287" y="226860"/>
                  </a:lnTo>
                  <a:lnTo>
                    <a:pt x="187807" y="221170"/>
                  </a:lnTo>
                  <a:lnTo>
                    <a:pt x="170751" y="225475"/>
                  </a:lnTo>
                  <a:lnTo>
                    <a:pt x="147713" y="226758"/>
                  </a:lnTo>
                  <a:lnTo>
                    <a:pt x="123278" y="226695"/>
                  </a:lnTo>
                  <a:lnTo>
                    <a:pt x="113487" y="226326"/>
                  </a:lnTo>
                  <a:lnTo>
                    <a:pt x="131191" y="231940"/>
                  </a:lnTo>
                  <a:lnTo>
                    <a:pt x="154571" y="233197"/>
                  </a:lnTo>
                  <a:lnTo>
                    <a:pt x="174955" y="232321"/>
                  </a:lnTo>
                  <a:lnTo>
                    <a:pt x="183680" y="231533"/>
                  </a:lnTo>
                  <a:lnTo>
                    <a:pt x="213106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702" y="1409799"/>
              <a:ext cx="101600" cy="203748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334619" y="4535741"/>
            <a:ext cx="2005330" cy="2240915"/>
            <a:chOff x="334619" y="4535741"/>
            <a:chExt cx="2005330" cy="2240915"/>
          </a:xfrm>
        </p:grpSpPr>
        <p:sp>
          <p:nvSpPr>
            <p:cNvPr id="50" name="object 50"/>
            <p:cNvSpPr/>
            <p:nvPr/>
          </p:nvSpPr>
          <p:spPr>
            <a:xfrm>
              <a:off x="347319" y="4548441"/>
              <a:ext cx="1979930" cy="276225"/>
            </a:xfrm>
            <a:custGeom>
              <a:avLst/>
              <a:gdLst/>
              <a:ahLst/>
              <a:cxnLst/>
              <a:rect l="l" t="t" r="r" b="b"/>
              <a:pathLst>
                <a:path w="1979930" h="276225">
                  <a:moveTo>
                    <a:pt x="1979561" y="275920"/>
                  </a:moveTo>
                  <a:lnTo>
                    <a:pt x="0" y="275920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1827212" y="0"/>
                  </a:lnTo>
                  <a:lnTo>
                    <a:pt x="1915289" y="23804"/>
                  </a:lnTo>
                  <a:lnTo>
                    <a:pt x="1960518" y="76174"/>
                  </a:lnTo>
                  <a:lnTo>
                    <a:pt x="1977181" y="128544"/>
                  </a:lnTo>
                  <a:lnTo>
                    <a:pt x="1979561" y="152349"/>
                  </a:lnTo>
                  <a:lnTo>
                    <a:pt x="1979561" y="275920"/>
                  </a:lnTo>
                  <a:close/>
                </a:path>
              </a:pathLst>
            </a:custGeom>
            <a:solidFill>
              <a:srgbClr val="F8B1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47319" y="4548441"/>
              <a:ext cx="1979930" cy="2215515"/>
            </a:xfrm>
            <a:custGeom>
              <a:avLst/>
              <a:gdLst/>
              <a:ahLst/>
              <a:cxnLst/>
              <a:rect l="l" t="t" r="r" b="b"/>
              <a:pathLst>
                <a:path w="1979930" h="2215515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2062746"/>
                  </a:lnTo>
                  <a:lnTo>
                    <a:pt x="2380" y="2086559"/>
                  </a:lnTo>
                  <a:lnTo>
                    <a:pt x="19043" y="2138946"/>
                  </a:lnTo>
                  <a:lnTo>
                    <a:pt x="64272" y="2191334"/>
                  </a:lnTo>
                  <a:lnTo>
                    <a:pt x="152349" y="2215146"/>
                  </a:lnTo>
                  <a:lnTo>
                    <a:pt x="1827212" y="2215146"/>
                  </a:lnTo>
                  <a:lnTo>
                    <a:pt x="1851017" y="2212765"/>
                  </a:lnTo>
                  <a:lnTo>
                    <a:pt x="1903387" y="2196096"/>
                  </a:lnTo>
                  <a:lnTo>
                    <a:pt x="1955757" y="2150852"/>
                  </a:lnTo>
                  <a:lnTo>
                    <a:pt x="1979561" y="2062746"/>
                  </a:lnTo>
                  <a:lnTo>
                    <a:pt x="1979561" y="152349"/>
                  </a:lnTo>
                  <a:lnTo>
                    <a:pt x="1977181" y="128544"/>
                  </a:lnTo>
                  <a:lnTo>
                    <a:pt x="1960518" y="76174"/>
                  </a:lnTo>
                  <a:lnTo>
                    <a:pt x="1915289" y="23804"/>
                  </a:lnTo>
                  <a:lnTo>
                    <a:pt x="18272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F8B1A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02578" y="4944316"/>
            <a:ext cx="1675130" cy="17094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264160" marR="5080" indent="-252095">
              <a:lnSpc>
                <a:spcPts val="1200"/>
              </a:lnSpc>
              <a:spcBef>
                <a:spcPts val="190"/>
              </a:spcBef>
              <a:tabLst>
                <a:tab pos="1107440" algn="l"/>
              </a:tabLst>
            </a:pPr>
            <a:r>
              <a:rPr dirty="0" sz="1050" spc="45" b="1">
                <a:solidFill>
                  <a:srgbClr val="231F1F"/>
                </a:solidFill>
                <a:latin typeface="Calibri"/>
                <a:cs typeface="Calibri"/>
              </a:rPr>
              <a:t>2.</a:t>
            </a:r>
            <a:r>
              <a:rPr dirty="0" sz="1050" spc="6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Si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tuvieras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posibilidad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trabajar</a:t>
            </a:r>
            <a:r>
              <a:rPr dirty="0" sz="1050" spc="1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elegir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empresas,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229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	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m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l</a:t>
            </a:r>
            <a:r>
              <a:rPr dirty="0" sz="1050" spc="10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, 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única</a:t>
            </a:r>
            <a:r>
              <a:rPr dirty="0" sz="1050" spc="1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diferencia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forma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organi-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zación,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jerárquica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otra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par-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ticipativa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objetivos,</a:t>
            </a:r>
            <a:endParaRPr sz="1050">
              <a:latin typeface="Calibri"/>
              <a:cs typeface="Calibri"/>
            </a:endParaRPr>
          </a:p>
          <a:p>
            <a:pPr marL="264795" marR="6985">
              <a:lnSpc>
                <a:spcPts val="1200"/>
              </a:lnSpc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¿cuál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ellas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elegirías?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Razona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respuesta.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6910" y="4603194"/>
            <a:ext cx="8597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85" b="1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100" spc="110" b="1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1100" spc="30" b="1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1100" spc="114" b="1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100" spc="125" b="1">
                <a:solidFill>
                  <a:srgbClr val="231F1F"/>
                </a:solidFill>
                <a:latin typeface="Calibri"/>
                <a:cs typeface="Calibri"/>
              </a:rPr>
              <a:t>v</a:t>
            </a:r>
            <a:r>
              <a:rPr dirty="0" sz="1100" spc="114" b="1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100" spc="140" b="1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1100" spc="185" b="1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1100" spc="105" b="1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1100" spc="10" b="1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71424" y="4559401"/>
            <a:ext cx="346710" cy="401955"/>
            <a:chOff x="371424" y="4559401"/>
            <a:chExt cx="346710" cy="401955"/>
          </a:xfrm>
        </p:grpSpPr>
        <p:sp>
          <p:nvSpPr>
            <p:cNvPr id="55" name="object 55"/>
            <p:cNvSpPr/>
            <p:nvPr/>
          </p:nvSpPr>
          <p:spPr>
            <a:xfrm>
              <a:off x="557466" y="4815878"/>
              <a:ext cx="104139" cy="145415"/>
            </a:xfrm>
            <a:custGeom>
              <a:avLst/>
              <a:gdLst/>
              <a:ahLst/>
              <a:cxnLst/>
              <a:rect l="l" t="t" r="r" b="b"/>
              <a:pathLst>
                <a:path w="104140" h="145414">
                  <a:moveTo>
                    <a:pt x="103682" y="144957"/>
                  </a:moveTo>
                  <a:lnTo>
                    <a:pt x="0" y="39992"/>
                  </a:lnTo>
                  <a:lnTo>
                    <a:pt x="77482" y="0"/>
                  </a:lnTo>
                  <a:lnTo>
                    <a:pt x="103682" y="144957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71424" y="4559401"/>
              <a:ext cx="346710" cy="303530"/>
            </a:xfrm>
            <a:custGeom>
              <a:avLst/>
              <a:gdLst/>
              <a:ahLst/>
              <a:cxnLst/>
              <a:rect l="l" t="t" r="r" b="b"/>
              <a:pathLst>
                <a:path w="346709" h="303529">
                  <a:moveTo>
                    <a:pt x="173189" y="303110"/>
                  </a:moveTo>
                  <a:lnTo>
                    <a:pt x="127151" y="297699"/>
                  </a:lnTo>
                  <a:lnTo>
                    <a:pt x="85780" y="282428"/>
                  </a:lnTo>
                  <a:lnTo>
                    <a:pt x="50728" y="258740"/>
                  </a:lnTo>
                  <a:lnTo>
                    <a:pt x="23646" y="228077"/>
                  </a:lnTo>
                  <a:lnTo>
                    <a:pt x="6186" y="191883"/>
                  </a:lnTo>
                  <a:lnTo>
                    <a:pt x="0" y="151599"/>
                  </a:lnTo>
                  <a:lnTo>
                    <a:pt x="6186" y="111296"/>
                  </a:lnTo>
                  <a:lnTo>
                    <a:pt x="23646" y="75082"/>
                  </a:lnTo>
                  <a:lnTo>
                    <a:pt x="50728" y="44400"/>
                  </a:lnTo>
                  <a:lnTo>
                    <a:pt x="85780" y="20696"/>
                  </a:lnTo>
                  <a:lnTo>
                    <a:pt x="127151" y="5414"/>
                  </a:lnTo>
                  <a:lnTo>
                    <a:pt x="173189" y="0"/>
                  </a:lnTo>
                  <a:lnTo>
                    <a:pt x="219248" y="5414"/>
                  </a:lnTo>
                  <a:lnTo>
                    <a:pt x="260631" y="20696"/>
                  </a:lnTo>
                  <a:lnTo>
                    <a:pt x="295689" y="44400"/>
                  </a:lnTo>
                  <a:lnTo>
                    <a:pt x="322772" y="75082"/>
                  </a:lnTo>
                  <a:lnTo>
                    <a:pt x="340231" y="111296"/>
                  </a:lnTo>
                  <a:lnTo>
                    <a:pt x="346417" y="151599"/>
                  </a:lnTo>
                  <a:lnTo>
                    <a:pt x="340231" y="191883"/>
                  </a:lnTo>
                  <a:lnTo>
                    <a:pt x="322772" y="228077"/>
                  </a:lnTo>
                  <a:lnTo>
                    <a:pt x="295689" y="258740"/>
                  </a:lnTo>
                  <a:lnTo>
                    <a:pt x="260631" y="282428"/>
                  </a:lnTo>
                  <a:lnTo>
                    <a:pt x="219248" y="297699"/>
                  </a:lnTo>
                  <a:lnTo>
                    <a:pt x="173189" y="303110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555" y="4567338"/>
              <a:ext cx="228104" cy="15304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83209" y="4619575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36588" y="0"/>
                  </a:moveTo>
                  <a:lnTo>
                    <a:pt x="28359" y="10058"/>
                  </a:lnTo>
                  <a:lnTo>
                    <a:pt x="12001" y="37465"/>
                  </a:lnTo>
                  <a:lnTo>
                    <a:pt x="0" y="78079"/>
                  </a:lnTo>
                  <a:lnTo>
                    <a:pt x="4838" y="127749"/>
                  </a:lnTo>
                  <a:lnTo>
                    <a:pt x="5003" y="114757"/>
                  </a:lnTo>
                  <a:lnTo>
                    <a:pt x="7924" y="82461"/>
                  </a:lnTo>
                  <a:lnTo>
                    <a:pt x="17246" y="40868"/>
                  </a:lnTo>
                  <a:lnTo>
                    <a:pt x="36588" y="0"/>
                  </a:lnTo>
                  <a:close/>
                </a:path>
                <a:path w="213359" h="262889">
                  <a:moveTo>
                    <a:pt x="213093" y="262483"/>
                  </a:moveTo>
                  <a:lnTo>
                    <a:pt x="194106" y="231482"/>
                  </a:lnTo>
                  <a:lnTo>
                    <a:pt x="191262" y="226847"/>
                  </a:lnTo>
                  <a:lnTo>
                    <a:pt x="187794" y="221157"/>
                  </a:lnTo>
                  <a:lnTo>
                    <a:pt x="170738" y="225463"/>
                  </a:lnTo>
                  <a:lnTo>
                    <a:pt x="147701" y="226745"/>
                  </a:lnTo>
                  <a:lnTo>
                    <a:pt x="123266" y="226682"/>
                  </a:lnTo>
                  <a:lnTo>
                    <a:pt x="113474" y="226314"/>
                  </a:lnTo>
                  <a:lnTo>
                    <a:pt x="131178" y="231927"/>
                  </a:lnTo>
                  <a:lnTo>
                    <a:pt x="154559" y="233172"/>
                  </a:lnTo>
                  <a:lnTo>
                    <a:pt x="174955" y="232283"/>
                  </a:lnTo>
                  <a:lnTo>
                    <a:pt x="183680" y="231482"/>
                  </a:lnTo>
                  <a:lnTo>
                    <a:pt x="213093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886" y="4630004"/>
              <a:ext cx="155660" cy="155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9445" y="9928338"/>
            <a:ext cx="318770" cy="320675"/>
          </a:xfrm>
          <a:custGeom>
            <a:avLst/>
            <a:gdLst/>
            <a:ahLst/>
            <a:cxnLst/>
            <a:rect l="l" t="t" r="r" b="b"/>
            <a:pathLst>
              <a:path w="318770" h="320675">
                <a:moveTo>
                  <a:pt x="318254" y="320561"/>
                </a:moveTo>
                <a:lnTo>
                  <a:pt x="0" y="320561"/>
                </a:lnTo>
                <a:lnTo>
                  <a:pt x="2947" y="280390"/>
                </a:lnTo>
                <a:lnTo>
                  <a:pt x="13340" y="233854"/>
                </a:lnTo>
                <a:lnTo>
                  <a:pt x="30036" y="190049"/>
                </a:lnTo>
                <a:lnTo>
                  <a:pt x="52527" y="149486"/>
                </a:lnTo>
                <a:lnTo>
                  <a:pt x="80301" y="112674"/>
                </a:lnTo>
                <a:lnTo>
                  <a:pt x="112849" y="80125"/>
                </a:lnTo>
                <a:lnTo>
                  <a:pt x="149659" y="52349"/>
                </a:lnTo>
                <a:lnTo>
                  <a:pt x="190221" y="29857"/>
                </a:lnTo>
                <a:lnTo>
                  <a:pt x="234024" y="13159"/>
                </a:lnTo>
                <a:lnTo>
                  <a:pt x="280560" y="2766"/>
                </a:lnTo>
                <a:lnTo>
                  <a:pt x="318254" y="0"/>
                </a:lnTo>
                <a:lnTo>
                  <a:pt x="318254" y="320561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8699" y="9910921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11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573" y="0"/>
            <a:ext cx="1150126" cy="8339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00">
              <a:lnSpc>
                <a:spcPct val="100000"/>
              </a:lnSpc>
              <a:spcBef>
                <a:spcPts val="100"/>
              </a:spcBef>
              <a:tabLst>
                <a:tab pos="5158740" algn="l"/>
              </a:tabLst>
            </a:pPr>
            <a:r>
              <a:rPr dirty="0" baseline="3086" sz="1350">
                <a:latin typeface="Times New Roman"/>
                <a:cs typeface="Times New Roman"/>
              </a:rPr>
              <a:t> 	</a:t>
            </a:r>
            <a:r>
              <a:rPr dirty="0" baseline="3086" sz="1350" spc="22"/>
              <a:t>El</a:t>
            </a:r>
            <a:r>
              <a:rPr dirty="0" baseline="3086" sz="1350" spc="97"/>
              <a:t> </a:t>
            </a:r>
            <a:r>
              <a:rPr dirty="0" baseline="3086" sz="1350" spc="67"/>
              <a:t>área</a:t>
            </a:r>
            <a:r>
              <a:rPr dirty="0" baseline="3086" sz="1350" spc="97"/>
              <a:t> </a:t>
            </a:r>
            <a:r>
              <a:rPr dirty="0" baseline="3086" sz="1350" spc="44"/>
              <a:t>de</a:t>
            </a:r>
            <a:r>
              <a:rPr dirty="0" baseline="3086" sz="1350" spc="104"/>
              <a:t> </a:t>
            </a:r>
            <a:r>
              <a:rPr dirty="0" baseline="3086" sz="1350" spc="7"/>
              <a:t>recursos</a:t>
            </a:r>
            <a:r>
              <a:rPr dirty="0" baseline="3086" sz="1350" spc="97"/>
              <a:t> </a:t>
            </a:r>
            <a:r>
              <a:rPr dirty="0" baseline="3086" sz="1350" spc="15"/>
              <a:t>humanos   </a:t>
            </a:r>
            <a:r>
              <a:rPr dirty="0" baseline="3086" sz="1350" spc="60"/>
              <a:t> </a:t>
            </a:r>
            <a:r>
              <a:rPr dirty="0" sz="2500" spc="270"/>
              <a:t>1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937" y="981621"/>
            <a:ext cx="185585" cy="1856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938" y="4050158"/>
            <a:ext cx="116126" cy="11613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07234" y="925983"/>
            <a:ext cx="5066030" cy="328358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521334" marR="1793875" indent="-257810">
              <a:lnSpc>
                <a:spcPts val="1900"/>
              </a:lnSpc>
              <a:spcBef>
                <a:spcPts val="380"/>
              </a:spcBef>
            </a:pPr>
            <a:r>
              <a:rPr dirty="0" sz="1800" spc="55" b="1">
                <a:solidFill>
                  <a:srgbClr val="231F1F"/>
                </a:solidFill>
                <a:latin typeface="Calibri"/>
                <a:cs typeface="Calibri"/>
              </a:rPr>
              <a:t>3.</a:t>
            </a:r>
            <a:r>
              <a:rPr dirty="0" sz="1800" spc="9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20" b="1">
                <a:solidFill>
                  <a:srgbClr val="231F1F"/>
                </a:solidFill>
                <a:latin typeface="Calibri"/>
                <a:cs typeface="Calibri"/>
              </a:rPr>
              <a:t>Funciones</a:t>
            </a:r>
            <a:r>
              <a:rPr dirty="0" sz="1800" spc="9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800" spc="9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800" spc="-39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1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800" spc="10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231F1F"/>
                </a:solidFill>
                <a:latin typeface="Calibri"/>
                <a:cs typeface="Calibri"/>
              </a:rPr>
              <a:t>humanos</a:t>
            </a:r>
            <a:endParaRPr sz="1800">
              <a:latin typeface="Calibri"/>
              <a:cs typeface="Calibri"/>
            </a:endParaRPr>
          </a:p>
          <a:p>
            <a:pPr algn="just" marL="12700" marR="5080" indent="-635">
              <a:lnSpc>
                <a:spcPts val="1200"/>
              </a:lnSpc>
              <a:spcBef>
                <a:spcPts val="1275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funciones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desarrollan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departamento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 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humanos 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varían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empresa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otra,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dependiendo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dimensión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actividad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dedique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entidad.</a:t>
            </a:r>
            <a:endParaRPr sz="1050">
              <a:latin typeface="Calibri"/>
              <a:cs typeface="Calibri"/>
            </a:endParaRPr>
          </a:p>
          <a:p>
            <a:pPr algn="just" marL="13335" marR="5715">
              <a:lnSpc>
                <a:spcPts val="1200"/>
              </a:lnSpc>
              <a:spcBef>
                <a:spcPts val="57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pequeñas, 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funciones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este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ejecutan 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pocas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secciones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y,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frecuencia,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algunas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tareas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encomendadas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otras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consultorías,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asesorías,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gestorías,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  <a:p>
            <a:pPr algn="just" marL="13335" marR="5715" indent="-635">
              <a:lnSpc>
                <a:spcPts val="1200"/>
              </a:lnSpc>
              <a:spcBef>
                <a:spcPts val="57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grandes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empresas,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humanos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ser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muy comple-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jo,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dividirse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secciones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encargan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actividades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diferentes.</a:t>
            </a:r>
            <a:endParaRPr sz="1050">
              <a:latin typeface="Calibri"/>
              <a:cs typeface="Calibri"/>
            </a:endParaRPr>
          </a:p>
          <a:p>
            <a:pPr algn="just" marL="13970" marR="5080" indent="-1270">
              <a:lnSpc>
                <a:spcPts val="1200"/>
              </a:lnSpc>
              <a:spcBef>
                <a:spcPts val="57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Figura 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1.3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(pág. 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13)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aparece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organigrama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tipo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funciones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departa-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mento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gran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algn="just" marL="13970" marR="5080">
              <a:lnSpc>
                <a:spcPts val="1200"/>
              </a:lnSpc>
              <a:spcBef>
                <a:spcPts val="570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funciones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realizan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mayoría 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departamentos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humanos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describimos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continuación.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</a:pP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A.</a:t>
            </a:r>
            <a:r>
              <a:rPr dirty="0" sz="1200" spc="3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231F1F"/>
                </a:solidFill>
                <a:latin typeface="Calibri"/>
                <a:cs typeface="Calibri"/>
              </a:rPr>
              <a:t>Función</a:t>
            </a:r>
            <a:r>
              <a:rPr dirty="0" sz="120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20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231F1F"/>
                </a:solidFill>
                <a:latin typeface="Calibri"/>
                <a:cs typeface="Calibri"/>
              </a:rPr>
              <a:t>empleo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234" y="4316762"/>
            <a:ext cx="5065395" cy="210693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3335" marR="5080" indent="-1270">
              <a:lnSpc>
                <a:spcPts val="1200"/>
              </a:lnSpc>
              <a:spcBef>
                <a:spcPts val="190"/>
              </a:spcBef>
            </a:pP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Esta</a:t>
            </a:r>
            <a:r>
              <a:rPr dirty="0" sz="1050" spc="1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función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comprende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actividades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relacionadas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planificación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planti-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lla,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selección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formación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475"/>
              </a:spcBef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Citamos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continuación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tareas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principales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corresponden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esta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función: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509"/>
              </a:spcBef>
              <a:buChar char="•"/>
              <a:tabLst>
                <a:tab pos="121920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Planificación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plantilla.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920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Descripción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puestos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920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Definición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0" b="1">
                <a:solidFill>
                  <a:srgbClr val="231F1F"/>
                </a:solidFill>
                <a:latin typeface="Century Gothic"/>
                <a:cs typeface="Century Gothic"/>
              </a:rPr>
              <a:t>perﬁl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profesional</a:t>
            </a: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candidatos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puesto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920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Selección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0"/>
              </a:spcBef>
              <a:buChar char="•"/>
              <a:tabLst>
                <a:tab pos="121920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Formación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920" algn="l"/>
              </a:tabLst>
            </a:pP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Acogida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inserción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nuevo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920" algn="l"/>
              </a:tabLst>
            </a:pP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Tramitación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suspensiones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empleo.</a:t>
            </a:r>
            <a:endParaRPr sz="1050">
              <a:latin typeface="Calibri"/>
              <a:cs typeface="Calibri"/>
            </a:endParaRPr>
          </a:p>
          <a:p>
            <a:pPr marL="121285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920" algn="l"/>
              </a:tabLst>
            </a:pP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Tramitación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despidos.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938" y="6727280"/>
            <a:ext cx="116126" cy="11613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3159" y="6678345"/>
            <a:ext cx="26797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B.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231F1F"/>
                </a:solidFill>
                <a:latin typeface="Calibri"/>
                <a:cs typeface="Calibri"/>
              </a:rPr>
              <a:t>Función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231F1F"/>
                </a:solidFill>
                <a:latin typeface="Calibri"/>
                <a:cs typeface="Calibri"/>
              </a:rPr>
              <a:t>administración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434" y="6993881"/>
            <a:ext cx="5064760" cy="146939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 indent="635">
              <a:lnSpc>
                <a:spcPts val="1200"/>
              </a:lnSpc>
              <a:spcBef>
                <a:spcPts val="19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10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r>
              <a:rPr dirty="0" sz="10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</a:t>
            </a:r>
            <a:r>
              <a:rPr dirty="0" sz="10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requiere</a:t>
            </a:r>
            <a:r>
              <a:rPr dirty="0" sz="10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serie</a:t>
            </a:r>
            <a:r>
              <a:rPr dirty="0" sz="10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tareas</a:t>
            </a:r>
            <a:r>
              <a:rPr dirty="0" sz="1050" spc="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administrativas,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como: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475"/>
              </a:spcBef>
              <a:buChar char="•"/>
              <a:tabLst>
                <a:tab pos="121285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Elección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formalización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contratos.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28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nóminas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seguros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sociales.</a:t>
            </a:r>
            <a:endParaRPr sz="1050">
              <a:latin typeface="Calibri"/>
              <a:cs typeface="Calibri"/>
            </a:endParaRPr>
          </a:p>
          <a:p>
            <a:pPr marL="120650" marR="5080" indent="-107950">
              <a:lnSpc>
                <a:spcPts val="1200"/>
              </a:lnSpc>
              <a:spcBef>
                <a:spcPts val="315"/>
              </a:spcBef>
              <a:buChar char="•"/>
              <a:tabLst>
                <a:tab pos="12128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permisos,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vacaciones,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horas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extraordinarias,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bajas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enfermedad,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35">
                <a:solidFill>
                  <a:srgbClr val="231F1F"/>
                </a:solidFill>
                <a:latin typeface="Calibri"/>
                <a:cs typeface="Calibri"/>
              </a:rPr>
              <a:t>mo-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vilidad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plantilla.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195"/>
              </a:spcBef>
              <a:buChar char="•"/>
              <a:tabLst>
                <a:tab pos="12128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absentismo.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285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Régimen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disciplinario.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9938" y="8766874"/>
            <a:ext cx="116126" cy="11612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07234" y="8717942"/>
            <a:ext cx="5065395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00"/>
              </a:spcBef>
            </a:pP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C.</a:t>
            </a:r>
            <a:r>
              <a:rPr dirty="0" sz="120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231F1F"/>
                </a:solidFill>
                <a:latin typeface="Calibri"/>
                <a:cs typeface="Calibri"/>
              </a:rPr>
              <a:t>Función</a:t>
            </a:r>
            <a:r>
              <a:rPr dirty="0" sz="120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20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5" b="1">
                <a:solidFill>
                  <a:srgbClr val="231F1F"/>
                </a:solidFill>
                <a:latin typeface="Calibri"/>
                <a:cs typeface="Calibri"/>
              </a:rPr>
              <a:t>retribución</a:t>
            </a:r>
            <a:endParaRPr sz="1200">
              <a:latin typeface="Calibri"/>
              <a:cs typeface="Calibri"/>
            </a:endParaRPr>
          </a:p>
          <a:p>
            <a:pPr algn="just" marL="13335" marR="5080" indent="-1270">
              <a:lnSpc>
                <a:spcPts val="1200"/>
              </a:lnSpc>
              <a:spcBef>
                <a:spcPts val="1135"/>
              </a:spcBef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trata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diseñar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sistema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retribución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evaluar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resultados.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finalidad 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retribución consiste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estudio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fórmulas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salariales </a:t>
            </a:r>
            <a:r>
              <a:rPr dirty="0" sz="1050" spc="-25">
                <a:solidFill>
                  <a:srgbClr val="231F1F"/>
                </a:solidFill>
                <a:latin typeface="Calibri"/>
                <a:cs typeface="Calibri"/>
              </a:rPr>
              <a:t>(es-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tructura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salarios,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componentes fijos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variables,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retribuciones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especie,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dietas,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desplazamientos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locomoción,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etc.),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política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incentivos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establecimiento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salariales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diferentes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categorías</a:t>
            </a:r>
            <a:r>
              <a:rPr dirty="0" sz="1050" spc="6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profesionales.</a:t>
            </a:r>
            <a:endParaRPr sz="1050">
              <a:latin typeface="Century Gothic"/>
              <a:cs typeface="Century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45136" y="4337799"/>
            <a:ext cx="1967230" cy="1233805"/>
            <a:chOff x="5945136" y="4337799"/>
            <a:chExt cx="1967230" cy="1233805"/>
          </a:xfrm>
        </p:grpSpPr>
        <p:sp>
          <p:nvSpPr>
            <p:cNvPr id="16" name="object 16"/>
            <p:cNvSpPr/>
            <p:nvPr/>
          </p:nvSpPr>
          <p:spPr>
            <a:xfrm>
              <a:off x="5957836" y="4350499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29" h="266064">
                  <a:moveTo>
                    <a:pt x="1941512" y="265848"/>
                  </a:moveTo>
                  <a:lnTo>
                    <a:pt x="0" y="265848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265848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57836" y="4350499"/>
              <a:ext cx="1941830" cy="1208405"/>
            </a:xfrm>
            <a:custGeom>
              <a:avLst/>
              <a:gdLst/>
              <a:ahLst/>
              <a:cxnLst/>
              <a:rect l="l" t="t" r="r" b="b"/>
              <a:pathLst>
                <a:path w="1941829" h="1208404">
                  <a:moveTo>
                    <a:pt x="1789112" y="0"/>
                  </a:move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1055585"/>
                  </a:lnTo>
                  <a:lnTo>
                    <a:pt x="1939131" y="1079390"/>
                  </a:lnTo>
                  <a:lnTo>
                    <a:pt x="1922462" y="1131760"/>
                  </a:lnTo>
                  <a:lnTo>
                    <a:pt x="1877218" y="1184130"/>
                  </a:lnTo>
                  <a:lnTo>
                    <a:pt x="1789112" y="1207935"/>
                  </a:lnTo>
                  <a:lnTo>
                    <a:pt x="152400" y="1207935"/>
                  </a:lnTo>
                  <a:lnTo>
                    <a:pt x="128587" y="1205554"/>
                  </a:lnTo>
                  <a:lnTo>
                    <a:pt x="76200" y="1188891"/>
                  </a:lnTo>
                  <a:lnTo>
                    <a:pt x="23812" y="1143662"/>
                  </a:lnTo>
                  <a:lnTo>
                    <a:pt x="0" y="1055585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070079" y="4731035"/>
            <a:ext cx="1718310" cy="72898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just" marL="12700" marR="5080">
              <a:lnSpc>
                <a:spcPts val="1100"/>
              </a:lnSpc>
              <a:spcBef>
                <a:spcPts val="170"/>
              </a:spcBef>
            </a:pPr>
            <a:r>
              <a:rPr dirty="0" sz="950" spc="75" b="1">
                <a:solidFill>
                  <a:srgbClr val="231F1F"/>
                </a:solidFill>
                <a:latin typeface="Century Gothic"/>
                <a:cs typeface="Century Gothic"/>
              </a:rPr>
              <a:t>Perﬁl </a:t>
            </a:r>
            <a:r>
              <a:rPr dirty="0" sz="950" spc="40" b="1">
                <a:solidFill>
                  <a:srgbClr val="231F1F"/>
                </a:solidFill>
                <a:latin typeface="Century Gothic"/>
                <a:cs typeface="Century Gothic"/>
              </a:rPr>
              <a:t>profesional.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Conjunto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capacidades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competencias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requieren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desa-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rrollo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funciones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tareas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profesión.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70735" y="4403761"/>
            <a:ext cx="8864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100" spc="11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17955" y="4370730"/>
            <a:ext cx="346710" cy="401955"/>
            <a:chOff x="7517955" y="4370730"/>
            <a:chExt cx="346710" cy="401955"/>
          </a:xfrm>
        </p:grpSpPr>
        <p:sp>
          <p:nvSpPr>
            <p:cNvPr id="21" name="object 21"/>
            <p:cNvSpPr/>
            <p:nvPr/>
          </p:nvSpPr>
          <p:spPr>
            <a:xfrm>
              <a:off x="7517956" y="4370731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4">
                  <a:moveTo>
                    <a:pt x="346468" y="151561"/>
                  </a:moveTo>
                  <a:lnTo>
                    <a:pt x="340271" y="111277"/>
                  </a:lnTo>
                  <a:lnTo>
                    <a:pt x="322808" y="75082"/>
                  </a:lnTo>
                  <a:lnTo>
                    <a:pt x="295719" y="44399"/>
                  </a:lnTo>
                  <a:lnTo>
                    <a:pt x="260654" y="20701"/>
                  </a:lnTo>
                  <a:lnTo>
                    <a:pt x="219265" y="5422"/>
                  </a:lnTo>
                  <a:lnTo>
                    <a:pt x="173228" y="0"/>
                  </a:lnTo>
                  <a:lnTo>
                    <a:pt x="127165" y="5422"/>
                  </a:lnTo>
                  <a:lnTo>
                    <a:pt x="85775" y="20701"/>
                  </a:lnTo>
                  <a:lnTo>
                    <a:pt x="50723" y="44399"/>
                  </a:lnTo>
                  <a:lnTo>
                    <a:pt x="23634" y="75082"/>
                  </a:lnTo>
                  <a:lnTo>
                    <a:pt x="6184" y="111277"/>
                  </a:lnTo>
                  <a:lnTo>
                    <a:pt x="0" y="151561"/>
                  </a:lnTo>
                  <a:lnTo>
                    <a:pt x="6184" y="191858"/>
                  </a:lnTo>
                  <a:lnTo>
                    <a:pt x="23634" y="228053"/>
                  </a:lnTo>
                  <a:lnTo>
                    <a:pt x="50723" y="258737"/>
                  </a:lnTo>
                  <a:lnTo>
                    <a:pt x="79019" y="277876"/>
                  </a:lnTo>
                  <a:lnTo>
                    <a:pt x="56705" y="401447"/>
                  </a:lnTo>
                  <a:lnTo>
                    <a:pt x="155829" y="301091"/>
                  </a:lnTo>
                  <a:lnTo>
                    <a:pt x="173228" y="303123"/>
                  </a:lnTo>
                  <a:lnTo>
                    <a:pt x="219265" y="297713"/>
                  </a:lnTo>
                  <a:lnTo>
                    <a:pt x="260654" y="282435"/>
                  </a:lnTo>
                  <a:lnTo>
                    <a:pt x="295719" y="258737"/>
                  </a:lnTo>
                  <a:lnTo>
                    <a:pt x="322808" y="228053"/>
                  </a:lnTo>
                  <a:lnTo>
                    <a:pt x="340271" y="191858"/>
                  </a:lnTo>
                  <a:lnTo>
                    <a:pt x="346468" y="1515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7137" y="4378667"/>
              <a:ext cx="228104" cy="1530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639495" y="4430916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99618" y="226314"/>
                  </a:moveTo>
                  <a:lnTo>
                    <a:pt x="89814" y="226669"/>
                  </a:lnTo>
                  <a:lnTo>
                    <a:pt x="67297" y="226822"/>
                  </a:lnTo>
                  <a:lnTo>
                    <a:pt x="42354" y="225437"/>
                  </a:lnTo>
                  <a:lnTo>
                    <a:pt x="25298" y="221157"/>
                  </a:lnTo>
                  <a:lnTo>
                    <a:pt x="0" y="262432"/>
                  </a:lnTo>
                  <a:lnTo>
                    <a:pt x="29425" y="231470"/>
                  </a:lnTo>
                  <a:lnTo>
                    <a:pt x="38138" y="232270"/>
                  </a:lnTo>
                  <a:lnTo>
                    <a:pt x="58521" y="233159"/>
                  </a:lnTo>
                  <a:lnTo>
                    <a:pt x="81902" y="231914"/>
                  </a:lnTo>
                  <a:lnTo>
                    <a:pt x="83299" y="231470"/>
                  </a:lnTo>
                  <a:lnTo>
                    <a:pt x="98005" y="226822"/>
                  </a:lnTo>
                  <a:lnTo>
                    <a:pt x="99618" y="226314"/>
                  </a:lnTo>
                  <a:close/>
                </a:path>
                <a:path w="213359" h="262889">
                  <a:moveTo>
                    <a:pt x="213093" y="78066"/>
                  </a:moveTo>
                  <a:lnTo>
                    <a:pt x="201091" y="37452"/>
                  </a:lnTo>
                  <a:lnTo>
                    <a:pt x="184734" y="10058"/>
                  </a:lnTo>
                  <a:lnTo>
                    <a:pt x="176517" y="0"/>
                  </a:lnTo>
                  <a:lnTo>
                    <a:pt x="195846" y="40868"/>
                  </a:lnTo>
                  <a:lnTo>
                    <a:pt x="205168" y="82461"/>
                  </a:lnTo>
                  <a:lnTo>
                    <a:pt x="208089" y="114757"/>
                  </a:lnTo>
                  <a:lnTo>
                    <a:pt x="208267" y="127736"/>
                  </a:lnTo>
                  <a:lnTo>
                    <a:pt x="213093" y="780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595659" y="4333560"/>
            <a:ext cx="18351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65" b="1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1900">
              <a:latin typeface="Century Gothic"/>
              <a:cs typeface="Century Gothic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945136" y="7045528"/>
            <a:ext cx="1967230" cy="1513205"/>
            <a:chOff x="5945136" y="7045528"/>
            <a:chExt cx="1967230" cy="1513205"/>
          </a:xfrm>
        </p:grpSpPr>
        <p:sp>
          <p:nvSpPr>
            <p:cNvPr id="26" name="object 26"/>
            <p:cNvSpPr/>
            <p:nvPr/>
          </p:nvSpPr>
          <p:spPr>
            <a:xfrm>
              <a:off x="5957836" y="7058228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29" h="266065">
                  <a:moveTo>
                    <a:pt x="1941512" y="265899"/>
                  </a:moveTo>
                  <a:lnTo>
                    <a:pt x="0" y="265899"/>
                  </a:lnTo>
                  <a:lnTo>
                    <a:pt x="0" y="152400"/>
                  </a:lnTo>
                  <a:lnTo>
                    <a:pt x="2381" y="128587"/>
                  </a:lnTo>
                  <a:lnTo>
                    <a:pt x="19050" y="76200"/>
                  </a:lnTo>
                  <a:lnTo>
                    <a:pt x="64293" y="23812"/>
                  </a:lnTo>
                  <a:lnTo>
                    <a:pt x="152400" y="0"/>
                  </a:lnTo>
                  <a:lnTo>
                    <a:pt x="1789112" y="0"/>
                  </a:lnTo>
                  <a:lnTo>
                    <a:pt x="1812925" y="2381"/>
                  </a:lnTo>
                  <a:lnTo>
                    <a:pt x="1865312" y="19050"/>
                  </a:lnTo>
                  <a:lnTo>
                    <a:pt x="1917700" y="64293"/>
                  </a:lnTo>
                  <a:lnTo>
                    <a:pt x="1941512" y="152400"/>
                  </a:lnTo>
                  <a:lnTo>
                    <a:pt x="1941512" y="265899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957836" y="7058228"/>
              <a:ext cx="1941830" cy="1487805"/>
            </a:xfrm>
            <a:custGeom>
              <a:avLst/>
              <a:gdLst/>
              <a:ahLst/>
              <a:cxnLst/>
              <a:rect l="l" t="t" r="r" b="b"/>
              <a:pathLst>
                <a:path w="1941829" h="1487804">
                  <a:moveTo>
                    <a:pt x="1789112" y="0"/>
                  </a:moveTo>
                  <a:lnTo>
                    <a:pt x="1812925" y="2381"/>
                  </a:lnTo>
                  <a:lnTo>
                    <a:pt x="1865312" y="19050"/>
                  </a:lnTo>
                  <a:lnTo>
                    <a:pt x="1917700" y="64293"/>
                  </a:lnTo>
                  <a:lnTo>
                    <a:pt x="1941512" y="152400"/>
                  </a:lnTo>
                  <a:lnTo>
                    <a:pt x="1941512" y="1335176"/>
                  </a:lnTo>
                  <a:lnTo>
                    <a:pt x="1939131" y="1358982"/>
                  </a:lnTo>
                  <a:lnTo>
                    <a:pt x="1922462" y="1411357"/>
                  </a:lnTo>
                  <a:lnTo>
                    <a:pt x="1877218" y="1463731"/>
                  </a:lnTo>
                  <a:lnTo>
                    <a:pt x="1789112" y="1487538"/>
                  </a:lnTo>
                  <a:lnTo>
                    <a:pt x="152400" y="1487538"/>
                  </a:lnTo>
                  <a:lnTo>
                    <a:pt x="128587" y="1485157"/>
                  </a:lnTo>
                  <a:lnTo>
                    <a:pt x="76200" y="1468493"/>
                  </a:lnTo>
                  <a:lnTo>
                    <a:pt x="23812" y="1423260"/>
                  </a:lnTo>
                  <a:lnTo>
                    <a:pt x="0" y="1335176"/>
                  </a:lnTo>
                  <a:lnTo>
                    <a:pt x="0" y="152400"/>
                  </a:lnTo>
                  <a:lnTo>
                    <a:pt x="2381" y="128587"/>
                  </a:lnTo>
                  <a:lnTo>
                    <a:pt x="19050" y="76200"/>
                  </a:lnTo>
                  <a:lnTo>
                    <a:pt x="64293" y="23812"/>
                  </a:lnTo>
                  <a:lnTo>
                    <a:pt x="152400" y="0"/>
                  </a:lnTo>
                  <a:lnTo>
                    <a:pt x="1789112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070079" y="7438792"/>
            <a:ext cx="1718310" cy="100838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just" marL="12700" marR="5080">
              <a:lnSpc>
                <a:spcPts val="1100"/>
              </a:lnSpc>
              <a:spcBef>
                <a:spcPts val="170"/>
              </a:spcBef>
            </a:pPr>
            <a:r>
              <a:rPr dirty="0" sz="950" spc="15" b="1">
                <a:solidFill>
                  <a:srgbClr val="231F1F"/>
                </a:solidFill>
                <a:latin typeface="Century Gothic"/>
                <a:cs typeface="Century Gothic"/>
              </a:rPr>
              <a:t>Categoría</a:t>
            </a:r>
            <a:r>
              <a:rPr dirty="0" sz="950" spc="1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40" b="1">
                <a:solidFill>
                  <a:srgbClr val="231F1F"/>
                </a:solidFill>
                <a:latin typeface="Century Gothic"/>
                <a:cs typeface="Century Gothic"/>
              </a:rPr>
              <a:t>profesional.</a:t>
            </a:r>
            <a:r>
              <a:rPr dirty="0" sz="950" spc="-1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Serie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grupos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valoración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sala-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rial,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clasifica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empresa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acuerdo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dificultades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responsabilidades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tienen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tareas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realizan.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70735" y="7111517"/>
            <a:ext cx="8864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100" spc="11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517955" y="7078510"/>
            <a:ext cx="346710" cy="401955"/>
            <a:chOff x="7517955" y="7078510"/>
            <a:chExt cx="346710" cy="401955"/>
          </a:xfrm>
        </p:grpSpPr>
        <p:sp>
          <p:nvSpPr>
            <p:cNvPr id="31" name="object 31"/>
            <p:cNvSpPr/>
            <p:nvPr/>
          </p:nvSpPr>
          <p:spPr>
            <a:xfrm>
              <a:off x="7517956" y="7078511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4">
                  <a:moveTo>
                    <a:pt x="346468" y="151561"/>
                  </a:moveTo>
                  <a:lnTo>
                    <a:pt x="340271" y="111264"/>
                  </a:lnTo>
                  <a:lnTo>
                    <a:pt x="322808" y="75057"/>
                  </a:lnTo>
                  <a:lnTo>
                    <a:pt x="295719" y="44386"/>
                  </a:lnTo>
                  <a:lnTo>
                    <a:pt x="260654" y="20688"/>
                  </a:lnTo>
                  <a:lnTo>
                    <a:pt x="219265" y="5410"/>
                  </a:lnTo>
                  <a:lnTo>
                    <a:pt x="173228" y="0"/>
                  </a:lnTo>
                  <a:lnTo>
                    <a:pt x="127165" y="5410"/>
                  </a:lnTo>
                  <a:lnTo>
                    <a:pt x="85775" y="20688"/>
                  </a:lnTo>
                  <a:lnTo>
                    <a:pt x="50723" y="44386"/>
                  </a:lnTo>
                  <a:lnTo>
                    <a:pt x="23634" y="75057"/>
                  </a:lnTo>
                  <a:lnTo>
                    <a:pt x="6184" y="111264"/>
                  </a:lnTo>
                  <a:lnTo>
                    <a:pt x="0" y="151561"/>
                  </a:lnTo>
                  <a:lnTo>
                    <a:pt x="6184" y="191858"/>
                  </a:lnTo>
                  <a:lnTo>
                    <a:pt x="23634" y="228053"/>
                  </a:lnTo>
                  <a:lnTo>
                    <a:pt x="50723" y="258724"/>
                  </a:lnTo>
                  <a:lnTo>
                    <a:pt x="79019" y="277863"/>
                  </a:lnTo>
                  <a:lnTo>
                    <a:pt x="56705" y="401447"/>
                  </a:lnTo>
                  <a:lnTo>
                    <a:pt x="155841" y="301078"/>
                  </a:lnTo>
                  <a:lnTo>
                    <a:pt x="173228" y="303110"/>
                  </a:lnTo>
                  <a:lnTo>
                    <a:pt x="219265" y="297700"/>
                  </a:lnTo>
                  <a:lnTo>
                    <a:pt x="260654" y="282422"/>
                  </a:lnTo>
                  <a:lnTo>
                    <a:pt x="295719" y="258724"/>
                  </a:lnTo>
                  <a:lnTo>
                    <a:pt x="322808" y="228053"/>
                  </a:lnTo>
                  <a:lnTo>
                    <a:pt x="340271" y="191858"/>
                  </a:lnTo>
                  <a:lnTo>
                    <a:pt x="346468" y="1515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7138" y="7086447"/>
              <a:ext cx="228104" cy="15304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639495" y="7138646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90">
                  <a:moveTo>
                    <a:pt x="99618" y="226314"/>
                  </a:moveTo>
                  <a:lnTo>
                    <a:pt x="89814" y="226682"/>
                  </a:lnTo>
                  <a:lnTo>
                    <a:pt x="67297" y="226847"/>
                  </a:lnTo>
                  <a:lnTo>
                    <a:pt x="42354" y="225463"/>
                  </a:lnTo>
                  <a:lnTo>
                    <a:pt x="25298" y="221157"/>
                  </a:lnTo>
                  <a:lnTo>
                    <a:pt x="0" y="262483"/>
                  </a:lnTo>
                  <a:lnTo>
                    <a:pt x="29425" y="231521"/>
                  </a:lnTo>
                  <a:lnTo>
                    <a:pt x="38138" y="232308"/>
                  </a:lnTo>
                  <a:lnTo>
                    <a:pt x="58521" y="233184"/>
                  </a:lnTo>
                  <a:lnTo>
                    <a:pt x="81902" y="231927"/>
                  </a:lnTo>
                  <a:lnTo>
                    <a:pt x="83159" y="231521"/>
                  </a:lnTo>
                  <a:lnTo>
                    <a:pt x="97942" y="226847"/>
                  </a:lnTo>
                  <a:lnTo>
                    <a:pt x="99618" y="226314"/>
                  </a:lnTo>
                  <a:close/>
                </a:path>
                <a:path w="213359" h="262890">
                  <a:moveTo>
                    <a:pt x="213093" y="78066"/>
                  </a:moveTo>
                  <a:lnTo>
                    <a:pt x="201091" y="37452"/>
                  </a:lnTo>
                  <a:lnTo>
                    <a:pt x="184734" y="10058"/>
                  </a:lnTo>
                  <a:lnTo>
                    <a:pt x="176517" y="0"/>
                  </a:lnTo>
                  <a:lnTo>
                    <a:pt x="195846" y="40868"/>
                  </a:lnTo>
                  <a:lnTo>
                    <a:pt x="205168" y="82461"/>
                  </a:lnTo>
                  <a:lnTo>
                    <a:pt x="208089" y="114757"/>
                  </a:lnTo>
                  <a:lnTo>
                    <a:pt x="208267" y="127736"/>
                  </a:lnTo>
                  <a:lnTo>
                    <a:pt x="213093" y="780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7595659" y="7041317"/>
            <a:ext cx="18351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65" b="1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19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" y="0"/>
            <a:ext cx="1168006" cy="8339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949" y="270628"/>
            <a:ext cx="17811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500" spc="270"/>
              <a:t>1</a:t>
            </a:r>
            <a:r>
              <a:rPr dirty="0" u="none" sz="2500" spc="50"/>
              <a:t> </a:t>
            </a:r>
            <a:r>
              <a:rPr dirty="0" u="none" baseline="6172" sz="1350" spc="22"/>
              <a:t>El</a:t>
            </a:r>
            <a:r>
              <a:rPr dirty="0" u="none" baseline="6172" sz="1350" spc="104"/>
              <a:t> </a:t>
            </a:r>
            <a:r>
              <a:rPr dirty="0" u="none" baseline="6172" sz="1350" spc="67"/>
              <a:t>área</a:t>
            </a:r>
            <a:r>
              <a:rPr dirty="0" u="none" baseline="6172" sz="1350" spc="97"/>
              <a:t> </a:t>
            </a:r>
            <a:r>
              <a:rPr dirty="0" u="none" baseline="6172" sz="1350" spc="44"/>
              <a:t>de</a:t>
            </a:r>
            <a:r>
              <a:rPr dirty="0" u="none" baseline="6172" sz="1350" spc="97"/>
              <a:t> </a:t>
            </a:r>
            <a:r>
              <a:rPr dirty="0" u="none" baseline="6172" sz="1350" spc="7"/>
              <a:t>recursos</a:t>
            </a:r>
            <a:r>
              <a:rPr dirty="0" u="none" baseline="6172" sz="1350" spc="104"/>
              <a:t> </a:t>
            </a:r>
            <a:r>
              <a:rPr dirty="0" u="none" baseline="6172" sz="1350" spc="15"/>
              <a:t>humanos</a:t>
            </a:r>
            <a:endParaRPr baseline="6172" sz="1350"/>
          </a:p>
        </p:txBody>
      </p:sp>
      <p:sp>
        <p:nvSpPr>
          <p:cNvPr id="4" name="object 4"/>
          <p:cNvSpPr/>
          <p:nvPr/>
        </p:nvSpPr>
        <p:spPr>
          <a:xfrm>
            <a:off x="745921" y="668540"/>
            <a:ext cx="4354830" cy="0"/>
          </a:xfrm>
          <a:custGeom>
            <a:avLst/>
            <a:gdLst/>
            <a:ahLst/>
            <a:cxnLst/>
            <a:rect l="l" t="t" r="r" b="b"/>
            <a:pathLst>
              <a:path w="4354830" h="0">
                <a:moveTo>
                  <a:pt x="0" y="0"/>
                </a:moveTo>
                <a:lnTo>
                  <a:pt x="4354461" y="0"/>
                </a:lnTo>
              </a:path>
            </a:pathLst>
          </a:custGeom>
          <a:ln w="3809">
            <a:solidFill>
              <a:srgbClr val="6562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3833" y="9913920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12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" y="992754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328973" y="321352"/>
                </a:moveTo>
                <a:lnTo>
                  <a:pt x="0" y="321352"/>
                </a:lnTo>
                <a:lnTo>
                  <a:pt x="0" y="0"/>
                </a:lnTo>
                <a:lnTo>
                  <a:pt x="48459" y="3556"/>
                </a:lnTo>
                <a:lnTo>
                  <a:pt x="94989" y="13949"/>
                </a:lnTo>
                <a:lnTo>
                  <a:pt x="138788" y="30647"/>
                </a:lnTo>
                <a:lnTo>
                  <a:pt x="179344" y="53139"/>
                </a:lnTo>
                <a:lnTo>
                  <a:pt x="216147" y="80915"/>
                </a:lnTo>
                <a:lnTo>
                  <a:pt x="248689" y="113464"/>
                </a:lnTo>
                <a:lnTo>
                  <a:pt x="276457" y="150276"/>
                </a:lnTo>
                <a:lnTo>
                  <a:pt x="298943" y="190840"/>
                </a:lnTo>
                <a:lnTo>
                  <a:pt x="315636" y="234645"/>
                </a:lnTo>
                <a:lnTo>
                  <a:pt x="326026" y="281180"/>
                </a:lnTo>
                <a:lnTo>
                  <a:pt x="328973" y="321352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9567" y="988264"/>
            <a:ext cx="116126" cy="1161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9567" y="2129042"/>
            <a:ext cx="116126" cy="11612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06446" y="939315"/>
            <a:ext cx="5064760" cy="1349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00"/>
              </a:spcBef>
            </a:pPr>
            <a:r>
              <a:rPr dirty="0" sz="1200" spc="15" b="1">
                <a:solidFill>
                  <a:srgbClr val="231F1F"/>
                </a:solidFill>
                <a:latin typeface="Calibri"/>
                <a:cs typeface="Calibri"/>
              </a:rPr>
              <a:t>D.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231F1F"/>
                </a:solidFill>
                <a:latin typeface="Calibri"/>
                <a:cs typeface="Calibri"/>
              </a:rPr>
              <a:t>Función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desarrollo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humanos</a:t>
            </a:r>
            <a:endParaRPr sz="120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850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 desarrollo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recursos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humanos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comprende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actividades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crear planes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formación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llevarlos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cabo,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estudiar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potencial del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personal,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evaluar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35">
                <a:solidFill>
                  <a:srgbClr val="231F1F"/>
                </a:solidFill>
                <a:latin typeface="Calibri"/>
                <a:cs typeface="Calibri"/>
              </a:rPr>
              <a:t>mo- 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tivación,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controlar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desempeño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las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tareas,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incentivar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participación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estudiar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absentismo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causas.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50">
              <a:latin typeface="Calibri"/>
              <a:cs typeface="Calibri"/>
            </a:endParaRPr>
          </a:p>
          <a:p>
            <a:pPr marL="228600">
              <a:lnSpc>
                <a:spcPct val="100000"/>
              </a:lnSpc>
            </a:pP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E.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231F1F"/>
                </a:solidFill>
                <a:latin typeface="Calibri"/>
                <a:cs typeface="Calibri"/>
              </a:rPr>
              <a:t>Función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231F1F"/>
                </a:solidFill>
                <a:latin typeface="Calibri"/>
                <a:cs typeface="Calibri"/>
              </a:rPr>
              <a:t>relaciones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10" b="1">
                <a:solidFill>
                  <a:srgbClr val="231F1F"/>
                </a:solidFill>
                <a:latin typeface="Calibri"/>
                <a:cs typeface="Calibri"/>
              </a:rPr>
              <a:t>laborales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6580" y="2359510"/>
            <a:ext cx="5066030" cy="1853564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715">
              <a:lnSpc>
                <a:spcPts val="1200"/>
              </a:lnSpc>
              <a:spcBef>
                <a:spcPts val="19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relaciones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laborales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ocupa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fundamentalmente</a:t>
            </a:r>
            <a:r>
              <a:rPr dirty="0" sz="10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resolución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105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los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problemas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laborales.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Normalmente se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desarrolla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negociándose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repre-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sentantes</a:t>
            </a:r>
            <a:r>
              <a:rPr dirty="0" sz="1050" spc="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trata</a:t>
            </a:r>
            <a:r>
              <a:rPr dirty="0" sz="1050" spc="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temas</a:t>
            </a:r>
            <a:r>
              <a:rPr dirty="0" sz="1050" spc="2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contratación,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política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salarial,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conflictos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laborales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(disciplina,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condiciones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laborales),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negociación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colectiva,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  <a:p>
            <a:pPr algn="just" marL="12700" marR="5080" indent="-635">
              <a:lnSpc>
                <a:spcPts val="1200"/>
              </a:lnSpc>
              <a:spcBef>
                <a:spcPts val="565"/>
              </a:spcBef>
            </a:pP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También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incluye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función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prevención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riesgos </a:t>
            </a:r>
            <a:r>
              <a:rPr dirty="0" sz="1050" spc="45" b="1">
                <a:solidFill>
                  <a:srgbClr val="231F1F"/>
                </a:solidFill>
                <a:latin typeface="Century Gothic"/>
                <a:cs typeface="Century Gothic"/>
              </a:rPr>
              <a:t>laborales,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pues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bus-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establecer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adecuado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protección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salud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las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condiciones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decir, comprende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seguridad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higiene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trabajo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acción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social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trabajadores.</a:t>
            </a:r>
            <a:endParaRPr sz="1050">
              <a:latin typeface="Calibri"/>
              <a:cs typeface="Calibri"/>
            </a:endParaRPr>
          </a:p>
          <a:p>
            <a:pPr algn="just" marL="13335" marR="5080">
              <a:lnSpc>
                <a:spcPts val="1200"/>
              </a:lnSpc>
              <a:spcBef>
                <a:spcPts val="56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Asimismo,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función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adopta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medidas </a:t>
            </a:r>
            <a:r>
              <a:rPr dirty="0" sz="1050" spc="50" b="1">
                <a:solidFill>
                  <a:srgbClr val="231F1F"/>
                </a:solidFill>
                <a:latin typeface="Century Gothic"/>
                <a:cs typeface="Century Gothic"/>
              </a:rPr>
              <a:t>para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equilibrar las </a:t>
            </a: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desigualdades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entre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misma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trata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alcanzar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equilibrio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clima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trabajo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agradable.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9567" y="4480421"/>
            <a:ext cx="116126" cy="11613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722773" y="4431464"/>
            <a:ext cx="198691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85" b="1">
                <a:solidFill>
                  <a:srgbClr val="231F1F"/>
                </a:solidFill>
                <a:latin typeface="Calibri"/>
                <a:cs typeface="Calibri"/>
              </a:rPr>
              <a:t>F.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231F1F"/>
                </a:solidFill>
                <a:latin typeface="Calibri"/>
                <a:cs typeface="Calibri"/>
              </a:rPr>
              <a:t>Función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servicios</a:t>
            </a:r>
            <a:r>
              <a:rPr dirty="0" sz="1200" spc="5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sociales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6848" y="4710853"/>
            <a:ext cx="5066030" cy="93916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715" indent="-635">
              <a:lnSpc>
                <a:spcPts val="1200"/>
              </a:lnSpc>
              <a:spcBef>
                <a:spcPts val="190"/>
              </a:spcBef>
            </a:pP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Esta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función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gestiona</a:t>
            </a:r>
            <a:r>
              <a:rPr dirty="0" sz="1050" spc="1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determinados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servicios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creados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1050" spc="1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1050" spc="1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han</a:t>
            </a:r>
            <a:r>
              <a:rPr dirty="0" sz="1050" spc="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sido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contratados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presten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otras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empresas.</a:t>
            </a:r>
            <a:endParaRPr sz="1050">
              <a:latin typeface="Calibri"/>
              <a:cs typeface="Calibri"/>
            </a:endParaRPr>
          </a:p>
          <a:p>
            <a:pPr marL="13335" marR="5080" indent="-1270">
              <a:lnSpc>
                <a:spcPts val="1200"/>
              </a:lnSpc>
              <a:spcBef>
                <a:spcPts val="565"/>
              </a:spcBef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servicios</a:t>
            </a:r>
            <a:r>
              <a:rPr dirty="0" sz="10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sociales</a:t>
            </a:r>
            <a:r>
              <a:rPr dirty="0" sz="1050" spc="2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tienen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</a:t>
            </a:r>
            <a:r>
              <a:rPr dirty="0" sz="1050" spc="2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objeto</a:t>
            </a:r>
            <a:r>
              <a:rPr dirty="0" sz="10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beneficiar</a:t>
            </a:r>
            <a:r>
              <a:rPr dirty="0" sz="1050" spc="2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2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2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</a:t>
            </a:r>
            <a:r>
              <a:rPr dirty="0" sz="1050" spc="2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2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mejorar</a:t>
            </a:r>
            <a:r>
              <a:rPr dirty="0" sz="1050" spc="2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clima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laboral.</a:t>
            </a:r>
            <a:endParaRPr sz="105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475"/>
              </a:spcBef>
            </a:pP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Estos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servicios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sociales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pueden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ser: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36694" y="5660367"/>
            <a:ext cx="3410585" cy="153289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32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Economatos.</a:t>
            </a:r>
            <a:endParaRPr sz="105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22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Guarderías.</a:t>
            </a:r>
            <a:endParaRPr sz="105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22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Residencias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vacaciones.</a:t>
            </a:r>
            <a:endParaRPr sz="105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Becas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ayudas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estudios.</a:t>
            </a:r>
            <a:endParaRPr sz="105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22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Servicios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médicos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22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Seguros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colectivos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vida.</a:t>
            </a:r>
            <a:endParaRPr sz="105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220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Seguros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complementarios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jubilación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enfermedad.</a:t>
            </a:r>
            <a:endParaRPr sz="1050">
              <a:latin typeface="Calibri"/>
              <a:cs typeface="Calibri"/>
            </a:endParaRPr>
          </a:p>
          <a:p>
            <a:pPr marL="240665" indent="-228600">
              <a:lnSpc>
                <a:spcPct val="100000"/>
              </a:lnSpc>
              <a:spcBef>
                <a:spcPts val="225"/>
              </a:spcBef>
              <a:buChar char="•"/>
              <a:tabLst>
                <a:tab pos="240665" algn="l"/>
                <a:tab pos="241300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Clubes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deportivos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centros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recreativos.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66369" y="2403818"/>
            <a:ext cx="1967230" cy="1794510"/>
            <a:chOff x="366369" y="2403818"/>
            <a:chExt cx="1967230" cy="1794510"/>
          </a:xfrm>
        </p:grpSpPr>
        <p:sp>
          <p:nvSpPr>
            <p:cNvPr id="16" name="object 16"/>
            <p:cNvSpPr/>
            <p:nvPr/>
          </p:nvSpPr>
          <p:spPr>
            <a:xfrm>
              <a:off x="379069" y="2416467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30" h="266064">
                  <a:moveTo>
                    <a:pt x="1941461" y="265912"/>
                  </a:moveTo>
                  <a:lnTo>
                    <a:pt x="0" y="265912"/>
                  </a:lnTo>
                  <a:lnTo>
                    <a:pt x="0" y="152400"/>
                  </a:lnTo>
                  <a:lnTo>
                    <a:pt x="23804" y="64293"/>
                  </a:lnTo>
                  <a:lnTo>
                    <a:pt x="76174" y="19050"/>
                  </a:lnTo>
                  <a:lnTo>
                    <a:pt x="128544" y="2381"/>
                  </a:lnTo>
                  <a:lnTo>
                    <a:pt x="152349" y="0"/>
                  </a:lnTo>
                  <a:lnTo>
                    <a:pt x="1789112" y="0"/>
                  </a:lnTo>
                  <a:lnTo>
                    <a:pt x="1877189" y="23812"/>
                  </a:lnTo>
                  <a:lnTo>
                    <a:pt x="1922418" y="76200"/>
                  </a:lnTo>
                  <a:lnTo>
                    <a:pt x="1939081" y="128587"/>
                  </a:lnTo>
                  <a:lnTo>
                    <a:pt x="1941461" y="152400"/>
                  </a:lnTo>
                  <a:lnTo>
                    <a:pt x="1941461" y="265912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79069" y="2416518"/>
              <a:ext cx="1941830" cy="1769110"/>
            </a:xfrm>
            <a:custGeom>
              <a:avLst/>
              <a:gdLst/>
              <a:ahLst/>
              <a:cxnLst/>
              <a:rect l="l" t="t" r="r" b="b"/>
              <a:pathLst>
                <a:path w="1941830" h="1769110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1616532"/>
                  </a:lnTo>
                  <a:lnTo>
                    <a:pt x="2380" y="1640344"/>
                  </a:lnTo>
                  <a:lnTo>
                    <a:pt x="19043" y="1692732"/>
                  </a:lnTo>
                  <a:lnTo>
                    <a:pt x="64272" y="1745119"/>
                  </a:lnTo>
                  <a:lnTo>
                    <a:pt x="152349" y="1768932"/>
                  </a:lnTo>
                  <a:lnTo>
                    <a:pt x="1789112" y="1768932"/>
                  </a:lnTo>
                  <a:lnTo>
                    <a:pt x="1812917" y="1766550"/>
                  </a:lnTo>
                  <a:lnTo>
                    <a:pt x="1865287" y="1749882"/>
                  </a:lnTo>
                  <a:lnTo>
                    <a:pt x="1917657" y="1704638"/>
                  </a:lnTo>
                  <a:lnTo>
                    <a:pt x="1941461" y="1616532"/>
                  </a:lnTo>
                  <a:lnTo>
                    <a:pt x="1941461" y="152349"/>
                  </a:lnTo>
                  <a:lnTo>
                    <a:pt x="1939081" y="128544"/>
                  </a:lnTo>
                  <a:lnTo>
                    <a:pt x="1922418" y="76174"/>
                  </a:lnTo>
                  <a:lnTo>
                    <a:pt x="1877189" y="23804"/>
                  </a:lnTo>
                  <a:lnTo>
                    <a:pt x="17891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91280" y="2469776"/>
            <a:ext cx="1718310" cy="161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8135">
              <a:lnSpc>
                <a:spcPct val="100000"/>
              </a:lnSpc>
              <a:spcBef>
                <a:spcPts val="100"/>
              </a:spcBef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¿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6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í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100" spc="130" b="1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100"/>
              </a:lnSpc>
            </a:pP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representantes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traba-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jadores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10" b="1">
                <a:solidFill>
                  <a:srgbClr val="231F1F"/>
                </a:solidFill>
                <a:latin typeface="Century Gothic"/>
                <a:cs typeface="Century Gothic"/>
              </a:rPr>
              <a:t>delegados </a:t>
            </a:r>
            <a:r>
              <a:rPr dirty="0" sz="950" spc="-10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950" spc="-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35" b="1">
                <a:solidFill>
                  <a:srgbClr val="231F1F"/>
                </a:solidFill>
                <a:latin typeface="Century Gothic"/>
                <a:cs typeface="Century Gothic"/>
              </a:rPr>
              <a:t>personal </a:t>
            </a:r>
            <a:r>
              <a:rPr dirty="0" sz="950" spc="70" b="1">
                <a:solidFill>
                  <a:srgbClr val="231F1F"/>
                </a:solidFill>
                <a:latin typeface="Century Gothic"/>
                <a:cs typeface="Century Gothic"/>
              </a:rPr>
              <a:t>y </a:t>
            </a:r>
            <a:r>
              <a:rPr dirty="0" sz="950" spc="45" b="1">
                <a:solidFill>
                  <a:srgbClr val="231F1F"/>
                </a:solidFill>
                <a:latin typeface="Century Gothic"/>
                <a:cs typeface="Century Gothic"/>
              </a:rPr>
              <a:t>los </a:t>
            </a:r>
            <a:r>
              <a:rPr dirty="0" sz="950" spc="5" b="1">
                <a:solidFill>
                  <a:srgbClr val="231F1F"/>
                </a:solidFill>
                <a:latin typeface="Century Gothic"/>
                <a:cs typeface="Century Gothic"/>
              </a:rPr>
              <a:t>comités </a:t>
            </a:r>
            <a:r>
              <a:rPr dirty="0" sz="950" spc="-10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950" spc="-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30" b="1">
                <a:solidFill>
                  <a:srgbClr val="231F1F"/>
                </a:solidFill>
                <a:latin typeface="Century Gothic"/>
                <a:cs typeface="Century Gothic"/>
              </a:rPr>
              <a:t>empresa,</a:t>
            </a:r>
            <a:r>
              <a:rPr dirty="0" sz="950" spc="-3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elegidos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por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propios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trabajadores.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Ellos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negociarán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empresarios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condiciones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trabajo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normas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convivencia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0626" y="2418105"/>
            <a:ext cx="346710" cy="401955"/>
            <a:chOff x="390626" y="2418105"/>
            <a:chExt cx="346710" cy="401955"/>
          </a:xfrm>
        </p:grpSpPr>
        <p:sp>
          <p:nvSpPr>
            <p:cNvPr id="20" name="object 20"/>
            <p:cNvSpPr/>
            <p:nvPr/>
          </p:nvSpPr>
          <p:spPr>
            <a:xfrm>
              <a:off x="390626" y="2418106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17" y="151561"/>
                  </a:moveTo>
                  <a:lnTo>
                    <a:pt x="340220" y="111277"/>
                  </a:lnTo>
                  <a:lnTo>
                    <a:pt x="322770" y="75082"/>
                  </a:lnTo>
                  <a:lnTo>
                    <a:pt x="295681" y="44399"/>
                  </a:lnTo>
                  <a:lnTo>
                    <a:pt x="260629" y="20701"/>
                  </a:lnTo>
                  <a:lnTo>
                    <a:pt x="219240" y="5422"/>
                  </a:lnTo>
                  <a:lnTo>
                    <a:pt x="173189" y="0"/>
                  </a:lnTo>
                  <a:lnTo>
                    <a:pt x="127139" y="5422"/>
                  </a:lnTo>
                  <a:lnTo>
                    <a:pt x="85763" y="20701"/>
                  </a:lnTo>
                  <a:lnTo>
                    <a:pt x="50711" y="44399"/>
                  </a:lnTo>
                  <a:lnTo>
                    <a:pt x="23634" y="75082"/>
                  </a:lnTo>
                  <a:lnTo>
                    <a:pt x="6184" y="111277"/>
                  </a:lnTo>
                  <a:lnTo>
                    <a:pt x="0" y="151561"/>
                  </a:lnTo>
                  <a:lnTo>
                    <a:pt x="6184" y="191858"/>
                  </a:lnTo>
                  <a:lnTo>
                    <a:pt x="23634" y="228053"/>
                  </a:lnTo>
                  <a:lnTo>
                    <a:pt x="50711" y="258737"/>
                  </a:lnTo>
                  <a:lnTo>
                    <a:pt x="85763" y="282435"/>
                  </a:lnTo>
                  <a:lnTo>
                    <a:pt x="127139" y="297713"/>
                  </a:lnTo>
                  <a:lnTo>
                    <a:pt x="173189" y="303123"/>
                  </a:lnTo>
                  <a:lnTo>
                    <a:pt x="190576" y="301091"/>
                  </a:lnTo>
                  <a:lnTo>
                    <a:pt x="289712" y="401447"/>
                  </a:lnTo>
                  <a:lnTo>
                    <a:pt x="267385" y="277863"/>
                  </a:lnTo>
                  <a:lnTo>
                    <a:pt x="295681" y="258737"/>
                  </a:lnTo>
                  <a:lnTo>
                    <a:pt x="322770" y="228053"/>
                  </a:lnTo>
                  <a:lnTo>
                    <a:pt x="340220" y="191858"/>
                  </a:lnTo>
                  <a:lnTo>
                    <a:pt x="346417" y="1515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757" y="2426042"/>
              <a:ext cx="228104" cy="1530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02399" y="2478291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36588" y="0"/>
                  </a:moveTo>
                  <a:lnTo>
                    <a:pt x="28359" y="10045"/>
                  </a:lnTo>
                  <a:lnTo>
                    <a:pt x="12001" y="37439"/>
                  </a:lnTo>
                  <a:lnTo>
                    <a:pt x="0" y="78041"/>
                  </a:lnTo>
                  <a:lnTo>
                    <a:pt x="4838" y="127736"/>
                  </a:lnTo>
                  <a:lnTo>
                    <a:pt x="5003" y="114744"/>
                  </a:lnTo>
                  <a:lnTo>
                    <a:pt x="7924" y="82435"/>
                  </a:lnTo>
                  <a:lnTo>
                    <a:pt x="17246" y="40843"/>
                  </a:lnTo>
                  <a:lnTo>
                    <a:pt x="36588" y="0"/>
                  </a:lnTo>
                  <a:close/>
                </a:path>
                <a:path w="213359" h="262889">
                  <a:moveTo>
                    <a:pt x="213106" y="262432"/>
                  </a:moveTo>
                  <a:lnTo>
                    <a:pt x="194119" y="231470"/>
                  </a:lnTo>
                  <a:lnTo>
                    <a:pt x="191262" y="226796"/>
                  </a:lnTo>
                  <a:lnTo>
                    <a:pt x="187807" y="221157"/>
                  </a:lnTo>
                  <a:lnTo>
                    <a:pt x="170751" y="225437"/>
                  </a:lnTo>
                  <a:lnTo>
                    <a:pt x="147739" y="226695"/>
                  </a:lnTo>
                  <a:lnTo>
                    <a:pt x="123278" y="226631"/>
                  </a:lnTo>
                  <a:lnTo>
                    <a:pt x="113487" y="226263"/>
                  </a:lnTo>
                  <a:lnTo>
                    <a:pt x="131191" y="231889"/>
                  </a:lnTo>
                  <a:lnTo>
                    <a:pt x="154571" y="233146"/>
                  </a:lnTo>
                  <a:lnTo>
                    <a:pt x="174955" y="232270"/>
                  </a:lnTo>
                  <a:lnTo>
                    <a:pt x="183680" y="231470"/>
                  </a:lnTo>
                  <a:lnTo>
                    <a:pt x="213106" y="262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702" y="2461664"/>
              <a:ext cx="101600" cy="203747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60019" y="4748707"/>
            <a:ext cx="2005330" cy="2307590"/>
            <a:chOff x="360019" y="4748707"/>
            <a:chExt cx="2005330" cy="2307590"/>
          </a:xfrm>
        </p:grpSpPr>
        <p:sp>
          <p:nvSpPr>
            <p:cNvPr id="25" name="object 25"/>
            <p:cNvSpPr/>
            <p:nvPr/>
          </p:nvSpPr>
          <p:spPr>
            <a:xfrm>
              <a:off x="372719" y="4761407"/>
              <a:ext cx="1979930" cy="276225"/>
            </a:xfrm>
            <a:custGeom>
              <a:avLst/>
              <a:gdLst/>
              <a:ahLst/>
              <a:cxnLst/>
              <a:rect l="l" t="t" r="r" b="b"/>
              <a:pathLst>
                <a:path w="1979930" h="276225">
                  <a:moveTo>
                    <a:pt x="1979561" y="275932"/>
                  </a:moveTo>
                  <a:lnTo>
                    <a:pt x="0" y="275932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1827212" y="0"/>
                  </a:lnTo>
                  <a:lnTo>
                    <a:pt x="1915289" y="23804"/>
                  </a:lnTo>
                  <a:lnTo>
                    <a:pt x="1960518" y="76174"/>
                  </a:lnTo>
                  <a:lnTo>
                    <a:pt x="1977181" y="128544"/>
                  </a:lnTo>
                  <a:lnTo>
                    <a:pt x="1979561" y="152349"/>
                  </a:lnTo>
                  <a:lnTo>
                    <a:pt x="1979561" y="275932"/>
                  </a:lnTo>
                  <a:close/>
                </a:path>
              </a:pathLst>
            </a:custGeom>
            <a:solidFill>
              <a:srgbClr val="F8B1A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72719" y="4761407"/>
              <a:ext cx="1979930" cy="2282190"/>
            </a:xfrm>
            <a:custGeom>
              <a:avLst/>
              <a:gdLst/>
              <a:ahLst/>
              <a:cxnLst/>
              <a:rect l="l" t="t" r="r" b="b"/>
              <a:pathLst>
                <a:path w="1979930" h="2282190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2129637"/>
                  </a:lnTo>
                  <a:lnTo>
                    <a:pt x="2380" y="2153442"/>
                  </a:lnTo>
                  <a:lnTo>
                    <a:pt x="19043" y="2205812"/>
                  </a:lnTo>
                  <a:lnTo>
                    <a:pt x="64272" y="2258182"/>
                  </a:lnTo>
                  <a:lnTo>
                    <a:pt x="152349" y="2281986"/>
                  </a:lnTo>
                  <a:lnTo>
                    <a:pt x="1827212" y="2281986"/>
                  </a:lnTo>
                  <a:lnTo>
                    <a:pt x="1851017" y="2279606"/>
                  </a:lnTo>
                  <a:lnTo>
                    <a:pt x="1903387" y="2262943"/>
                  </a:lnTo>
                  <a:lnTo>
                    <a:pt x="1955757" y="2217714"/>
                  </a:lnTo>
                  <a:lnTo>
                    <a:pt x="1979561" y="2129637"/>
                  </a:lnTo>
                  <a:lnTo>
                    <a:pt x="1979561" y="152349"/>
                  </a:lnTo>
                  <a:lnTo>
                    <a:pt x="1977181" y="128544"/>
                  </a:lnTo>
                  <a:lnTo>
                    <a:pt x="1960518" y="76174"/>
                  </a:lnTo>
                  <a:lnTo>
                    <a:pt x="1915289" y="23804"/>
                  </a:lnTo>
                  <a:lnTo>
                    <a:pt x="18272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F8B1A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27972" y="5157271"/>
            <a:ext cx="1672589" cy="178181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67005" marR="5080" indent="-167005">
              <a:lnSpc>
                <a:spcPts val="1200"/>
              </a:lnSpc>
              <a:spcBef>
                <a:spcPts val="190"/>
              </a:spcBef>
              <a:buFont typeface="Calibri"/>
              <a:buAutoNum type="arabicPeriod" startAt="3"/>
              <a:tabLst>
                <a:tab pos="167005" algn="l"/>
              </a:tabLst>
            </a:pP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Explica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cuáles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funciones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propias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marL="167005" marR="5080" indent="-167005">
              <a:lnSpc>
                <a:spcPts val="1200"/>
              </a:lnSpc>
              <a:spcBef>
                <a:spcPts val="565"/>
              </a:spcBef>
              <a:buFont typeface="Calibri"/>
              <a:buAutoNum type="arabicPeriod" startAt="3"/>
              <a:tabLst>
                <a:tab pos="167005" algn="l"/>
              </a:tabLst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diversas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activi-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dades</a:t>
            </a:r>
            <a:r>
              <a:rPr dirty="0" sz="1050" spc="3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desarro-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llan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-2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229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10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humanos,</a:t>
            </a:r>
            <a:endParaRPr sz="1050">
              <a:latin typeface="Calibri"/>
              <a:cs typeface="Calibri"/>
            </a:endParaRPr>
          </a:p>
          <a:p>
            <a:pPr algn="just" marL="264795" marR="5715">
              <a:lnSpc>
                <a:spcPts val="1200"/>
              </a:lnSpc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¿en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cuál </a:t>
            </a:r>
            <a:r>
              <a:rPr dirty="0" sz="1050" spc="-40">
                <a:solidFill>
                  <a:srgbClr val="231F1F"/>
                </a:solidFill>
                <a:latin typeface="Calibri"/>
                <a:cs typeface="Calibri"/>
              </a:rPr>
              <a:t>te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gustaría 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tra- </a:t>
            </a:r>
            <a:r>
              <a:rPr dirty="0" sz="1050" spc="-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bajar?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Razona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res-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puesta.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2304" y="4816148"/>
            <a:ext cx="8597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85" b="1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100" spc="110" b="1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1100" spc="30" b="1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1100" spc="114" b="1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100" spc="125" b="1">
                <a:solidFill>
                  <a:srgbClr val="231F1F"/>
                </a:solidFill>
                <a:latin typeface="Calibri"/>
                <a:cs typeface="Calibri"/>
              </a:rPr>
              <a:t>v</a:t>
            </a:r>
            <a:r>
              <a:rPr dirty="0" sz="1100" spc="114" b="1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1100" spc="140" b="1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1100" spc="185" b="1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1100" spc="105" b="1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1100" spc="10" b="1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96824" y="4772368"/>
            <a:ext cx="346710" cy="401955"/>
            <a:chOff x="396824" y="4772368"/>
            <a:chExt cx="346710" cy="401955"/>
          </a:xfrm>
        </p:grpSpPr>
        <p:sp>
          <p:nvSpPr>
            <p:cNvPr id="30" name="object 30"/>
            <p:cNvSpPr/>
            <p:nvPr/>
          </p:nvSpPr>
          <p:spPr>
            <a:xfrm>
              <a:off x="582866" y="5028806"/>
              <a:ext cx="104139" cy="145415"/>
            </a:xfrm>
            <a:custGeom>
              <a:avLst/>
              <a:gdLst/>
              <a:ahLst/>
              <a:cxnLst/>
              <a:rect l="l" t="t" r="r" b="b"/>
              <a:pathLst>
                <a:path w="104140" h="145414">
                  <a:moveTo>
                    <a:pt x="103682" y="145008"/>
                  </a:moveTo>
                  <a:lnTo>
                    <a:pt x="0" y="40030"/>
                  </a:lnTo>
                  <a:lnTo>
                    <a:pt x="77482" y="0"/>
                  </a:lnTo>
                  <a:lnTo>
                    <a:pt x="103682" y="145008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96824" y="4772368"/>
              <a:ext cx="346710" cy="303530"/>
            </a:xfrm>
            <a:custGeom>
              <a:avLst/>
              <a:gdLst/>
              <a:ahLst/>
              <a:cxnLst/>
              <a:rect l="l" t="t" r="r" b="b"/>
              <a:pathLst>
                <a:path w="346709" h="303529">
                  <a:moveTo>
                    <a:pt x="173189" y="303123"/>
                  </a:moveTo>
                  <a:lnTo>
                    <a:pt x="127151" y="297708"/>
                  </a:lnTo>
                  <a:lnTo>
                    <a:pt x="85780" y="282428"/>
                  </a:lnTo>
                  <a:lnTo>
                    <a:pt x="50728" y="258727"/>
                  </a:lnTo>
                  <a:lnTo>
                    <a:pt x="23646" y="228052"/>
                  </a:lnTo>
                  <a:lnTo>
                    <a:pt x="6186" y="191848"/>
                  </a:lnTo>
                  <a:lnTo>
                    <a:pt x="0" y="151561"/>
                  </a:lnTo>
                  <a:lnTo>
                    <a:pt x="6186" y="111274"/>
                  </a:lnTo>
                  <a:lnTo>
                    <a:pt x="23646" y="75071"/>
                  </a:lnTo>
                  <a:lnTo>
                    <a:pt x="50728" y="44396"/>
                  </a:lnTo>
                  <a:lnTo>
                    <a:pt x="85780" y="20695"/>
                  </a:lnTo>
                  <a:lnTo>
                    <a:pt x="127151" y="5414"/>
                  </a:lnTo>
                  <a:lnTo>
                    <a:pt x="173189" y="0"/>
                  </a:lnTo>
                  <a:lnTo>
                    <a:pt x="219248" y="5414"/>
                  </a:lnTo>
                  <a:lnTo>
                    <a:pt x="260631" y="20695"/>
                  </a:lnTo>
                  <a:lnTo>
                    <a:pt x="295689" y="44396"/>
                  </a:lnTo>
                  <a:lnTo>
                    <a:pt x="322772" y="75071"/>
                  </a:lnTo>
                  <a:lnTo>
                    <a:pt x="340231" y="111274"/>
                  </a:lnTo>
                  <a:lnTo>
                    <a:pt x="346417" y="151561"/>
                  </a:lnTo>
                  <a:lnTo>
                    <a:pt x="340231" y="191848"/>
                  </a:lnTo>
                  <a:lnTo>
                    <a:pt x="322772" y="228052"/>
                  </a:lnTo>
                  <a:lnTo>
                    <a:pt x="295689" y="258727"/>
                  </a:lnTo>
                  <a:lnTo>
                    <a:pt x="260631" y="282428"/>
                  </a:lnTo>
                  <a:lnTo>
                    <a:pt x="219248" y="297708"/>
                  </a:lnTo>
                  <a:lnTo>
                    <a:pt x="173189" y="303123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955" y="4780305"/>
              <a:ext cx="228104" cy="15304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08609" y="4832554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36588" y="0"/>
                  </a:moveTo>
                  <a:lnTo>
                    <a:pt x="28359" y="10045"/>
                  </a:lnTo>
                  <a:lnTo>
                    <a:pt x="12001" y="37439"/>
                  </a:lnTo>
                  <a:lnTo>
                    <a:pt x="0" y="78041"/>
                  </a:lnTo>
                  <a:lnTo>
                    <a:pt x="4838" y="127736"/>
                  </a:lnTo>
                  <a:lnTo>
                    <a:pt x="5003" y="114744"/>
                  </a:lnTo>
                  <a:lnTo>
                    <a:pt x="7924" y="82435"/>
                  </a:lnTo>
                  <a:lnTo>
                    <a:pt x="17246" y="40843"/>
                  </a:lnTo>
                  <a:lnTo>
                    <a:pt x="36588" y="0"/>
                  </a:lnTo>
                  <a:close/>
                </a:path>
                <a:path w="213359" h="262889">
                  <a:moveTo>
                    <a:pt x="213093" y="262432"/>
                  </a:moveTo>
                  <a:lnTo>
                    <a:pt x="194106" y="231470"/>
                  </a:lnTo>
                  <a:lnTo>
                    <a:pt x="191262" y="226822"/>
                  </a:lnTo>
                  <a:lnTo>
                    <a:pt x="187794" y="221157"/>
                  </a:lnTo>
                  <a:lnTo>
                    <a:pt x="170738" y="225437"/>
                  </a:lnTo>
                  <a:lnTo>
                    <a:pt x="147548" y="226733"/>
                  </a:lnTo>
                  <a:lnTo>
                    <a:pt x="123266" y="226669"/>
                  </a:lnTo>
                  <a:lnTo>
                    <a:pt x="113474" y="226314"/>
                  </a:lnTo>
                  <a:lnTo>
                    <a:pt x="131178" y="231914"/>
                  </a:lnTo>
                  <a:lnTo>
                    <a:pt x="154559" y="233159"/>
                  </a:lnTo>
                  <a:lnTo>
                    <a:pt x="174955" y="232270"/>
                  </a:lnTo>
                  <a:lnTo>
                    <a:pt x="183680" y="231470"/>
                  </a:lnTo>
                  <a:lnTo>
                    <a:pt x="213093" y="262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286" y="4842970"/>
              <a:ext cx="155622" cy="15562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47319" y="7404201"/>
            <a:ext cx="7211695" cy="2385695"/>
            <a:chOff x="347319" y="7404201"/>
            <a:chExt cx="7211695" cy="2385695"/>
          </a:xfrm>
        </p:grpSpPr>
        <p:sp>
          <p:nvSpPr>
            <p:cNvPr id="36" name="object 36"/>
            <p:cNvSpPr/>
            <p:nvPr/>
          </p:nvSpPr>
          <p:spPr>
            <a:xfrm>
              <a:off x="360019" y="7424038"/>
              <a:ext cx="7186295" cy="278130"/>
            </a:xfrm>
            <a:custGeom>
              <a:avLst/>
              <a:gdLst/>
              <a:ahLst/>
              <a:cxnLst/>
              <a:rect l="l" t="t" r="r" b="b"/>
              <a:pathLst>
                <a:path w="7186295" h="278129">
                  <a:moveTo>
                    <a:pt x="7072129" y="0"/>
                  </a:moveTo>
                  <a:lnTo>
                    <a:pt x="125941" y="0"/>
                  </a:lnTo>
                  <a:lnTo>
                    <a:pt x="64272" y="16667"/>
                  </a:lnTo>
                  <a:lnTo>
                    <a:pt x="19043" y="69037"/>
                  </a:lnTo>
                  <a:lnTo>
                    <a:pt x="2380" y="121407"/>
                  </a:lnTo>
                  <a:lnTo>
                    <a:pt x="0" y="145211"/>
                  </a:lnTo>
                  <a:lnTo>
                    <a:pt x="0" y="277761"/>
                  </a:lnTo>
                  <a:lnTo>
                    <a:pt x="7185761" y="277761"/>
                  </a:lnTo>
                  <a:lnTo>
                    <a:pt x="7185761" y="145211"/>
                  </a:lnTo>
                  <a:lnTo>
                    <a:pt x="7161949" y="57135"/>
                  </a:lnTo>
                  <a:lnTo>
                    <a:pt x="7109561" y="11906"/>
                  </a:lnTo>
                  <a:lnTo>
                    <a:pt x="7072129" y="0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60019" y="7424038"/>
              <a:ext cx="7186295" cy="278130"/>
            </a:xfrm>
            <a:custGeom>
              <a:avLst/>
              <a:gdLst/>
              <a:ahLst/>
              <a:cxnLst/>
              <a:rect l="l" t="t" r="r" b="b"/>
              <a:pathLst>
                <a:path w="7186295" h="278129">
                  <a:moveTo>
                    <a:pt x="0" y="277761"/>
                  </a:moveTo>
                  <a:lnTo>
                    <a:pt x="0" y="145211"/>
                  </a:lnTo>
                  <a:lnTo>
                    <a:pt x="19043" y="69037"/>
                  </a:lnTo>
                  <a:lnTo>
                    <a:pt x="64272" y="16667"/>
                  </a:lnTo>
                  <a:lnTo>
                    <a:pt x="125941" y="0"/>
                  </a:lnTo>
                  <a:lnTo>
                    <a:pt x="7072129" y="0"/>
                  </a:lnTo>
                  <a:lnTo>
                    <a:pt x="7109561" y="11906"/>
                  </a:lnTo>
                  <a:lnTo>
                    <a:pt x="7161949" y="57135"/>
                  </a:lnTo>
                  <a:lnTo>
                    <a:pt x="7185761" y="145211"/>
                  </a:lnTo>
                  <a:lnTo>
                    <a:pt x="7185761" y="277761"/>
                  </a:lnTo>
                  <a:lnTo>
                    <a:pt x="0" y="277761"/>
                  </a:lnTo>
                </a:path>
              </a:pathLst>
            </a:custGeom>
            <a:ln w="12697">
              <a:solidFill>
                <a:srgbClr val="FABE1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60019" y="7416901"/>
              <a:ext cx="7186295" cy="2360295"/>
            </a:xfrm>
            <a:custGeom>
              <a:avLst/>
              <a:gdLst/>
              <a:ahLst/>
              <a:cxnLst/>
              <a:rect l="l" t="t" r="r" b="b"/>
              <a:pathLst>
                <a:path w="7186295" h="2360295">
                  <a:moveTo>
                    <a:pt x="7033361" y="0"/>
                  </a:moveTo>
                  <a:lnTo>
                    <a:pt x="7057174" y="2380"/>
                  </a:lnTo>
                  <a:lnTo>
                    <a:pt x="7109561" y="19043"/>
                  </a:lnTo>
                  <a:lnTo>
                    <a:pt x="7161949" y="64272"/>
                  </a:lnTo>
                  <a:lnTo>
                    <a:pt x="7185761" y="152349"/>
                  </a:lnTo>
                  <a:lnTo>
                    <a:pt x="7185761" y="2207615"/>
                  </a:lnTo>
                  <a:lnTo>
                    <a:pt x="7183380" y="2231420"/>
                  </a:lnTo>
                  <a:lnTo>
                    <a:pt x="7166711" y="2283790"/>
                  </a:lnTo>
                  <a:lnTo>
                    <a:pt x="7121467" y="2336160"/>
                  </a:lnTo>
                  <a:lnTo>
                    <a:pt x="7033361" y="2359964"/>
                  </a:lnTo>
                  <a:lnTo>
                    <a:pt x="152349" y="2359964"/>
                  </a:lnTo>
                  <a:lnTo>
                    <a:pt x="128544" y="2357584"/>
                  </a:lnTo>
                  <a:lnTo>
                    <a:pt x="76174" y="2340921"/>
                  </a:lnTo>
                  <a:lnTo>
                    <a:pt x="23804" y="2295692"/>
                  </a:lnTo>
                  <a:lnTo>
                    <a:pt x="0" y="2207615"/>
                  </a:lnTo>
                  <a:lnTo>
                    <a:pt x="0" y="152349"/>
                  </a:lnTo>
                  <a:lnTo>
                    <a:pt x="2380" y="128544"/>
                  </a:lnTo>
                  <a:lnTo>
                    <a:pt x="19043" y="76174"/>
                  </a:lnTo>
                  <a:lnTo>
                    <a:pt x="64272" y="23804"/>
                  </a:lnTo>
                  <a:lnTo>
                    <a:pt x="152349" y="0"/>
                  </a:lnTo>
                  <a:lnTo>
                    <a:pt x="7033361" y="0"/>
                  </a:lnTo>
                  <a:close/>
                </a:path>
              </a:pathLst>
            </a:custGeom>
            <a:ln w="25394">
              <a:solidFill>
                <a:srgbClr val="FABE1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486326" y="7826477"/>
            <a:ext cx="3405504" cy="1853564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expansión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contrató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-25">
                <a:solidFill>
                  <a:srgbClr val="231F1F"/>
                </a:solidFill>
                <a:latin typeface="Calibri"/>
                <a:cs typeface="Calibri"/>
              </a:rPr>
              <a:t>tres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habían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realizado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ciclo 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gestión 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administrativa, 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salario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mensual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5">
                <a:solidFill>
                  <a:srgbClr val="231F1F"/>
                </a:solidFill>
                <a:latin typeface="Calibri"/>
                <a:cs typeface="Calibri"/>
              </a:rPr>
              <a:t>1000,00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euros,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asegurándoles una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subida 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sueldo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considerable si,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transcurrido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año,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cumplían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previstos.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565"/>
              </a:spcBef>
            </a:pP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Durante el primer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año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-25">
                <a:solidFill>
                  <a:srgbClr val="231F1F"/>
                </a:solidFill>
                <a:latin typeface="Calibri"/>
                <a:cs typeface="Calibri"/>
              </a:rPr>
              <a:t>tres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tienen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alta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motivación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traduce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esmera-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da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realización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actividades,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cumplen los objetivos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previstos.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56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segundo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año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subidas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siguientes: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trabaja-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dor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A: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10">
                <a:solidFill>
                  <a:srgbClr val="231F1F"/>
                </a:solidFill>
                <a:latin typeface="Calibri"/>
                <a:cs typeface="Calibri"/>
              </a:rPr>
              <a:t>2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%;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B: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10">
                <a:solidFill>
                  <a:srgbClr val="231F1F"/>
                </a:solidFill>
                <a:latin typeface="Calibri"/>
                <a:cs typeface="Calibri"/>
              </a:rPr>
              <a:t>3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%;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C: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10">
                <a:solidFill>
                  <a:srgbClr val="231F1F"/>
                </a:solidFill>
                <a:latin typeface="Calibri"/>
                <a:cs typeface="Calibri"/>
              </a:rPr>
              <a:t>20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%.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17874" y="7826743"/>
            <a:ext cx="3404870" cy="4902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respectivos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jefes detectan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disminución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rendi-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miento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laboral 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 </a:t>
            </a:r>
            <a:r>
              <a:rPr dirty="0" sz="1050" spc="125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B.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¿Qué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ha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sucedi-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do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estos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trabajadores?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17608" y="8507482"/>
            <a:ext cx="3404870" cy="931544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050" spc="10" b="1">
                <a:solidFill>
                  <a:srgbClr val="231F1F"/>
                </a:solidFill>
                <a:latin typeface="Calibri"/>
                <a:cs typeface="Calibri"/>
              </a:rPr>
              <a:t>Solución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595"/>
              </a:spcBef>
            </a:pP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Lo</a:t>
            </a:r>
            <a:r>
              <a:rPr dirty="0" sz="10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ha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ocurrido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se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han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cumplido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niveles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expectativas</a:t>
            </a:r>
            <a:r>
              <a:rPr dirty="0" sz="1050" spc="114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tenían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</a:t>
            </a:r>
            <a:r>
              <a:rPr dirty="0" sz="1050" spc="1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trabajo,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hay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nada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más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desmotivador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diferencias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sala-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riales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perciben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injustas.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64512" y="7450761"/>
            <a:ext cx="115633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125" b="1">
                <a:solidFill>
                  <a:srgbClr val="231F1F"/>
                </a:solidFill>
                <a:latin typeface="Calibri"/>
                <a:cs typeface="Calibri"/>
              </a:rPr>
              <a:t>Caso</a:t>
            </a:r>
            <a:r>
              <a:rPr dirty="0" sz="1100" spc="2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100" spc="100" b="1">
                <a:solidFill>
                  <a:srgbClr val="231F1F"/>
                </a:solidFill>
                <a:latin typeface="Calibri"/>
                <a:cs typeface="Calibri"/>
              </a:rPr>
              <a:t>práctico</a:t>
            </a:r>
            <a:r>
              <a:rPr dirty="0" sz="1100" spc="2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100" spc="75" b="1">
                <a:solidFill>
                  <a:srgbClr val="231F1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70331" y="7420318"/>
            <a:ext cx="346710" cy="401955"/>
            <a:chOff x="370331" y="7420318"/>
            <a:chExt cx="346710" cy="401955"/>
          </a:xfrm>
        </p:grpSpPr>
        <p:sp>
          <p:nvSpPr>
            <p:cNvPr id="44" name="object 44"/>
            <p:cNvSpPr/>
            <p:nvPr/>
          </p:nvSpPr>
          <p:spPr>
            <a:xfrm>
              <a:off x="556374" y="7676807"/>
              <a:ext cx="104139" cy="145415"/>
            </a:xfrm>
            <a:custGeom>
              <a:avLst/>
              <a:gdLst/>
              <a:ahLst/>
              <a:cxnLst/>
              <a:rect l="l" t="t" r="r" b="b"/>
              <a:pathLst>
                <a:path w="104140" h="145415">
                  <a:moveTo>
                    <a:pt x="103682" y="144957"/>
                  </a:moveTo>
                  <a:lnTo>
                    <a:pt x="0" y="39979"/>
                  </a:lnTo>
                  <a:lnTo>
                    <a:pt x="77482" y="0"/>
                  </a:lnTo>
                  <a:lnTo>
                    <a:pt x="103682" y="144957"/>
                  </a:lnTo>
                  <a:close/>
                </a:path>
              </a:pathLst>
            </a:custGeom>
            <a:solidFill>
              <a:srgbClr val="23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70331" y="7420318"/>
              <a:ext cx="346710" cy="303530"/>
            </a:xfrm>
            <a:custGeom>
              <a:avLst/>
              <a:gdLst/>
              <a:ahLst/>
              <a:cxnLst/>
              <a:rect l="l" t="t" r="r" b="b"/>
              <a:pathLst>
                <a:path w="346709" h="303529">
                  <a:moveTo>
                    <a:pt x="173189" y="303161"/>
                  </a:moveTo>
                  <a:lnTo>
                    <a:pt x="127151" y="297747"/>
                  </a:lnTo>
                  <a:lnTo>
                    <a:pt x="85780" y="282469"/>
                  </a:lnTo>
                  <a:lnTo>
                    <a:pt x="50728" y="258772"/>
                  </a:lnTo>
                  <a:lnTo>
                    <a:pt x="23646" y="228099"/>
                  </a:lnTo>
                  <a:lnTo>
                    <a:pt x="6186" y="191898"/>
                  </a:lnTo>
                  <a:lnTo>
                    <a:pt x="0" y="151612"/>
                  </a:lnTo>
                  <a:lnTo>
                    <a:pt x="6186" y="111304"/>
                  </a:lnTo>
                  <a:lnTo>
                    <a:pt x="23646" y="75086"/>
                  </a:lnTo>
                  <a:lnTo>
                    <a:pt x="50728" y="44402"/>
                  </a:lnTo>
                  <a:lnTo>
                    <a:pt x="85780" y="20697"/>
                  </a:lnTo>
                  <a:lnTo>
                    <a:pt x="127151" y="5415"/>
                  </a:lnTo>
                  <a:lnTo>
                    <a:pt x="173189" y="0"/>
                  </a:lnTo>
                  <a:lnTo>
                    <a:pt x="219249" y="5415"/>
                  </a:lnTo>
                  <a:lnTo>
                    <a:pt x="260635" y="20697"/>
                  </a:lnTo>
                  <a:lnTo>
                    <a:pt x="295695" y="44402"/>
                  </a:lnTo>
                  <a:lnTo>
                    <a:pt x="322781" y="75086"/>
                  </a:lnTo>
                  <a:lnTo>
                    <a:pt x="340243" y="111304"/>
                  </a:lnTo>
                  <a:lnTo>
                    <a:pt x="346430" y="151612"/>
                  </a:lnTo>
                  <a:lnTo>
                    <a:pt x="340243" y="191898"/>
                  </a:lnTo>
                  <a:lnTo>
                    <a:pt x="322781" y="228099"/>
                  </a:lnTo>
                  <a:lnTo>
                    <a:pt x="295695" y="258772"/>
                  </a:lnTo>
                  <a:lnTo>
                    <a:pt x="260635" y="282469"/>
                  </a:lnTo>
                  <a:lnTo>
                    <a:pt x="219249" y="297747"/>
                  </a:lnTo>
                  <a:lnTo>
                    <a:pt x="173189" y="3031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463" y="7428255"/>
              <a:ext cx="228155" cy="15304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2117" y="7480504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90">
                  <a:moveTo>
                    <a:pt x="36588" y="0"/>
                  </a:moveTo>
                  <a:lnTo>
                    <a:pt x="28359" y="10058"/>
                  </a:lnTo>
                  <a:lnTo>
                    <a:pt x="12001" y="37452"/>
                  </a:lnTo>
                  <a:lnTo>
                    <a:pt x="0" y="78066"/>
                  </a:lnTo>
                  <a:lnTo>
                    <a:pt x="4838" y="127736"/>
                  </a:lnTo>
                  <a:lnTo>
                    <a:pt x="5003" y="114757"/>
                  </a:lnTo>
                  <a:lnTo>
                    <a:pt x="7924" y="82461"/>
                  </a:lnTo>
                  <a:lnTo>
                    <a:pt x="17246" y="40868"/>
                  </a:lnTo>
                  <a:lnTo>
                    <a:pt x="36588" y="0"/>
                  </a:lnTo>
                  <a:close/>
                </a:path>
                <a:path w="213359" h="262890">
                  <a:moveTo>
                    <a:pt x="213093" y="262483"/>
                  </a:moveTo>
                  <a:lnTo>
                    <a:pt x="194132" y="231521"/>
                  </a:lnTo>
                  <a:lnTo>
                    <a:pt x="191262" y="226847"/>
                  </a:lnTo>
                  <a:lnTo>
                    <a:pt x="187794" y="221157"/>
                  </a:lnTo>
                  <a:lnTo>
                    <a:pt x="170738" y="225463"/>
                  </a:lnTo>
                  <a:lnTo>
                    <a:pt x="147701" y="226745"/>
                  </a:lnTo>
                  <a:lnTo>
                    <a:pt x="123266" y="226682"/>
                  </a:lnTo>
                  <a:lnTo>
                    <a:pt x="113474" y="226314"/>
                  </a:lnTo>
                  <a:lnTo>
                    <a:pt x="131178" y="231927"/>
                  </a:lnTo>
                  <a:lnTo>
                    <a:pt x="154559" y="233184"/>
                  </a:lnTo>
                  <a:lnTo>
                    <a:pt x="174955" y="232308"/>
                  </a:lnTo>
                  <a:lnTo>
                    <a:pt x="183680" y="231521"/>
                  </a:lnTo>
                  <a:lnTo>
                    <a:pt x="213093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073" y="7479855"/>
              <a:ext cx="181165" cy="171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9445" y="9928338"/>
            <a:ext cx="318770" cy="320675"/>
          </a:xfrm>
          <a:custGeom>
            <a:avLst/>
            <a:gdLst/>
            <a:ahLst/>
            <a:cxnLst/>
            <a:rect l="l" t="t" r="r" b="b"/>
            <a:pathLst>
              <a:path w="318770" h="320675">
                <a:moveTo>
                  <a:pt x="318254" y="320561"/>
                </a:moveTo>
                <a:lnTo>
                  <a:pt x="0" y="320561"/>
                </a:lnTo>
                <a:lnTo>
                  <a:pt x="2947" y="280390"/>
                </a:lnTo>
                <a:lnTo>
                  <a:pt x="13340" y="233854"/>
                </a:lnTo>
                <a:lnTo>
                  <a:pt x="30036" y="190049"/>
                </a:lnTo>
                <a:lnTo>
                  <a:pt x="52527" y="149486"/>
                </a:lnTo>
                <a:lnTo>
                  <a:pt x="80301" y="112674"/>
                </a:lnTo>
                <a:lnTo>
                  <a:pt x="112849" y="80125"/>
                </a:lnTo>
                <a:lnTo>
                  <a:pt x="149659" y="52349"/>
                </a:lnTo>
                <a:lnTo>
                  <a:pt x="190221" y="29857"/>
                </a:lnTo>
                <a:lnTo>
                  <a:pt x="234024" y="13159"/>
                </a:lnTo>
                <a:lnTo>
                  <a:pt x="280560" y="2766"/>
                </a:lnTo>
                <a:lnTo>
                  <a:pt x="318254" y="0"/>
                </a:lnTo>
                <a:lnTo>
                  <a:pt x="318254" y="320561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8699" y="9910921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13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573" y="0"/>
            <a:ext cx="1150126" cy="8339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00">
              <a:lnSpc>
                <a:spcPct val="100000"/>
              </a:lnSpc>
              <a:spcBef>
                <a:spcPts val="100"/>
              </a:spcBef>
              <a:tabLst>
                <a:tab pos="5158740" algn="l"/>
              </a:tabLst>
            </a:pPr>
            <a:r>
              <a:rPr dirty="0" baseline="3086" sz="1350">
                <a:latin typeface="Times New Roman"/>
                <a:cs typeface="Times New Roman"/>
              </a:rPr>
              <a:t> 	</a:t>
            </a:r>
            <a:r>
              <a:rPr dirty="0" baseline="3086" sz="1350" spc="22"/>
              <a:t>El</a:t>
            </a:r>
            <a:r>
              <a:rPr dirty="0" baseline="3086" sz="1350" spc="97"/>
              <a:t> </a:t>
            </a:r>
            <a:r>
              <a:rPr dirty="0" baseline="3086" sz="1350" spc="67"/>
              <a:t>área</a:t>
            </a:r>
            <a:r>
              <a:rPr dirty="0" baseline="3086" sz="1350" spc="97"/>
              <a:t> </a:t>
            </a:r>
            <a:r>
              <a:rPr dirty="0" baseline="3086" sz="1350" spc="44"/>
              <a:t>de</a:t>
            </a:r>
            <a:r>
              <a:rPr dirty="0" baseline="3086" sz="1350" spc="104"/>
              <a:t> </a:t>
            </a:r>
            <a:r>
              <a:rPr dirty="0" baseline="3086" sz="1350" spc="7"/>
              <a:t>recursos</a:t>
            </a:r>
            <a:r>
              <a:rPr dirty="0" baseline="3086" sz="1350" spc="97"/>
              <a:t> </a:t>
            </a:r>
            <a:r>
              <a:rPr dirty="0" baseline="3086" sz="1350" spc="15"/>
              <a:t>humanos   </a:t>
            </a:r>
            <a:r>
              <a:rPr dirty="0" baseline="3086" sz="1350" spc="60"/>
              <a:t> </a:t>
            </a:r>
            <a:r>
              <a:rPr dirty="0" sz="2500" spc="270"/>
              <a:t>1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3920" y="3487940"/>
            <a:ext cx="3321685" cy="378460"/>
            <a:chOff x="733920" y="3487940"/>
            <a:chExt cx="3321685" cy="378460"/>
          </a:xfrm>
        </p:grpSpPr>
        <p:sp>
          <p:nvSpPr>
            <p:cNvPr id="7" name="object 7"/>
            <p:cNvSpPr/>
            <p:nvPr/>
          </p:nvSpPr>
          <p:spPr>
            <a:xfrm>
              <a:off x="1569338" y="3676904"/>
              <a:ext cx="2480310" cy="0"/>
            </a:xfrm>
            <a:custGeom>
              <a:avLst/>
              <a:gdLst/>
              <a:ahLst/>
              <a:cxnLst/>
              <a:rect l="l" t="t" r="r" b="b"/>
              <a:pathLst>
                <a:path w="2480310" h="0">
                  <a:moveTo>
                    <a:pt x="2479878" y="0"/>
                  </a:moveTo>
                  <a:lnTo>
                    <a:pt x="0" y="0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3920" y="3487940"/>
              <a:ext cx="1386205" cy="378460"/>
            </a:xfrm>
            <a:custGeom>
              <a:avLst/>
              <a:gdLst/>
              <a:ahLst/>
              <a:cxnLst/>
              <a:rect l="l" t="t" r="r" b="b"/>
              <a:pathLst>
                <a:path w="1386205" h="378460">
                  <a:moveTo>
                    <a:pt x="1277734" y="377913"/>
                  </a:moveTo>
                  <a:lnTo>
                    <a:pt x="108000" y="377913"/>
                  </a:lnTo>
                  <a:lnTo>
                    <a:pt x="45562" y="361046"/>
                  </a:lnTo>
                  <a:lnTo>
                    <a:pt x="13500" y="323938"/>
                  </a:lnTo>
                  <a:lnTo>
                    <a:pt x="1687" y="286831"/>
                  </a:lnTo>
                  <a:lnTo>
                    <a:pt x="0" y="269963"/>
                  </a:lnTo>
                  <a:lnTo>
                    <a:pt x="0" y="108000"/>
                  </a:lnTo>
                  <a:lnTo>
                    <a:pt x="16875" y="45562"/>
                  </a:lnTo>
                  <a:lnTo>
                    <a:pt x="54000" y="13500"/>
                  </a:lnTo>
                  <a:lnTo>
                    <a:pt x="91125" y="1687"/>
                  </a:lnTo>
                  <a:lnTo>
                    <a:pt x="108000" y="0"/>
                  </a:lnTo>
                  <a:lnTo>
                    <a:pt x="1277734" y="0"/>
                  </a:lnTo>
                  <a:lnTo>
                    <a:pt x="1340142" y="16875"/>
                  </a:lnTo>
                  <a:lnTo>
                    <a:pt x="1372190" y="54000"/>
                  </a:lnTo>
                  <a:lnTo>
                    <a:pt x="1383997" y="91125"/>
                  </a:lnTo>
                  <a:lnTo>
                    <a:pt x="1385684" y="108000"/>
                  </a:lnTo>
                  <a:lnTo>
                    <a:pt x="1385684" y="269963"/>
                  </a:lnTo>
                  <a:lnTo>
                    <a:pt x="1368817" y="332372"/>
                  </a:lnTo>
                  <a:lnTo>
                    <a:pt x="1331709" y="364420"/>
                  </a:lnTo>
                  <a:lnTo>
                    <a:pt x="1294601" y="376227"/>
                  </a:lnTo>
                  <a:lnTo>
                    <a:pt x="1277734" y="377913"/>
                  </a:lnTo>
                  <a:close/>
                </a:path>
              </a:pathLst>
            </a:custGeom>
            <a:solidFill>
              <a:srgbClr val="2053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32726" y="3547390"/>
            <a:ext cx="116014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24485" marR="5080" indent="-312420">
              <a:lnSpc>
                <a:spcPts val="900"/>
              </a:lnSpc>
              <a:spcBef>
                <a:spcPts val="180"/>
              </a:spcBef>
            </a:pP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dirty="0" sz="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administración </a:t>
            </a:r>
            <a:r>
              <a:rPr dirty="0" sz="800" spc="-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personal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92297" y="3523959"/>
            <a:ext cx="1866900" cy="306070"/>
            <a:chOff x="3892297" y="3523959"/>
            <a:chExt cx="1866900" cy="306070"/>
          </a:xfrm>
        </p:grpSpPr>
        <p:sp>
          <p:nvSpPr>
            <p:cNvPr id="11" name="object 11"/>
            <p:cNvSpPr/>
            <p:nvPr/>
          </p:nvSpPr>
          <p:spPr>
            <a:xfrm>
              <a:off x="3898645" y="3530307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15"/>
                  </a:lnTo>
                  <a:lnTo>
                    <a:pt x="13493" y="239236"/>
                  </a:lnTo>
                  <a:lnTo>
                    <a:pt x="45541" y="276357"/>
                  </a:lnTo>
                  <a:lnTo>
                    <a:pt x="107950" y="293230"/>
                  </a:lnTo>
                  <a:lnTo>
                    <a:pt x="1745856" y="293230"/>
                  </a:lnTo>
                  <a:lnTo>
                    <a:pt x="1762731" y="291542"/>
                  </a:lnTo>
                  <a:lnTo>
                    <a:pt x="1799856" y="279731"/>
                  </a:lnTo>
                  <a:lnTo>
                    <a:pt x="1836981" y="247672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98645" y="3530307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15"/>
                  </a:lnTo>
                  <a:lnTo>
                    <a:pt x="13493" y="239236"/>
                  </a:lnTo>
                  <a:lnTo>
                    <a:pt x="45541" y="276357"/>
                  </a:lnTo>
                  <a:lnTo>
                    <a:pt x="107950" y="293230"/>
                  </a:lnTo>
                  <a:lnTo>
                    <a:pt x="1745856" y="293230"/>
                  </a:lnTo>
                  <a:lnTo>
                    <a:pt x="1762731" y="291542"/>
                  </a:lnTo>
                  <a:lnTo>
                    <a:pt x="1799856" y="279731"/>
                  </a:lnTo>
                  <a:lnTo>
                    <a:pt x="1836981" y="247672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38460" y="3604528"/>
            <a:ext cx="9747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Tareas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administrativas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33920" y="1131493"/>
            <a:ext cx="3402965" cy="1958975"/>
            <a:chOff x="733920" y="1131493"/>
            <a:chExt cx="3402965" cy="1958975"/>
          </a:xfrm>
        </p:grpSpPr>
        <p:sp>
          <p:nvSpPr>
            <p:cNvPr id="15" name="object 15"/>
            <p:cNvSpPr/>
            <p:nvPr/>
          </p:nvSpPr>
          <p:spPr>
            <a:xfrm>
              <a:off x="1569338" y="1137843"/>
              <a:ext cx="2560955" cy="1946275"/>
            </a:xfrm>
            <a:custGeom>
              <a:avLst/>
              <a:gdLst/>
              <a:ahLst/>
              <a:cxnLst/>
              <a:rect l="l" t="t" r="r" b="b"/>
              <a:pathLst>
                <a:path w="2560954" h="1946275">
                  <a:moveTo>
                    <a:pt x="2546108" y="0"/>
                  </a:moveTo>
                  <a:lnTo>
                    <a:pt x="2119515" y="0"/>
                  </a:lnTo>
                  <a:lnTo>
                    <a:pt x="2102640" y="1686"/>
                  </a:lnTo>
                  <a:lnTo>
                    <a:pt x="2065515" y="13493"/>
                  </a:lnTo>
                  <a:lnTo>
                    <a:pt x="2028390" y="45541"/>
                  </a:lnTo>
                  <a:lnTo>
                    <a:pt x="2011514" y="107949"/>
                  </a:lnTo>
                  <a:lnTo>
                    <a:pt x="2011514" y="1837880"/>
                  </a:lnTo>
                  <a:lnTo>
                    <a:pt x="2013202" y="1854755"/>
                  </a:lnTo>
                  <a:lnTo>
                    <a:pt x="2025014" y="1891880"/>
                  </a:lnTo>
                  <a:lnTo>
                    <a:pt x="2057077" y="1929006"/>
                  </a:lnTo>
                  <a:lnTo>
                    <a:pt x="2119515" y="1945881"/>
                  </a:lnTo>
                  <a:lnTo>
                    <a:pt x="2560840" y="1945881"/>
                  </a:lnTo>
                </a:path>
                <a:path w="2560954" h="1946275">
                  <a:moveTo>
                    <a:pt x="2479878" y="971791"/>
                  </a:moveTo>
                  <a:lnTo>
                    <a:pt x="0" y="971791"/>
                  </a:lnTo>
                </a:path>
                <a:path w="2560954" h="1946275">
                  <a:moveTo>
                    <a:pt x="2479878" y="482206"/>
                  </a:moveTo>
                  <a:lnTo>
                    <a:pt x="2014245" y="482206"/>
                  </a:lnTo>
                </a:path>
                <a:path w="2560954" h="1946275">
                  <a:moveTo>
                    <a:pt x="2479878" y="1466646"/>
                  </a:moveTo>
                  <a:lnTo>
                    <a:pt x="2014245" y="1466646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3920" y="1921573"/>
              <a:ext cx="1386205" cy="378460"/>
            </a:xfrm>
            <a:custGeom>
              <a:avLst/>
              <a:gdLst/>
              <a:ahLst/>
              <a:cxnLst/>
              <a:rect l="l" t="t" r="r" b="b"/>
              <a:pathLst>
                <a:path w="1386205" h="378460">
                  <a:moveTo>
                    <a:pt x="1277734" y="377913"/>
                  </a:moveTo>
                  <a:lnTo>
                    <a:pt x="108000" y="377913"/>
                  </a:lnTo>
                  <a:lnTo>
                    <a:pt x="45562" y="361046"/>
                  </a:lnTo>
                  <a:lnTo>
                    <a:pt x="13500" y="323938"/>
                  </a:lnTo>
                  <a:lnTo>
                    <a:pt x="1687" y="286831"/>
                  </a:lnTo>
                  <a:lnTo>
                    <a:pt x="0" y="269963"/>
                  </a:lnTo>
                  <a:lnTo>
                    <a:pt x="0" y="108000"/>
                  </a:lnTo>
                  <a:lnTo>
                    <a:pt x="16875" y="45562"/>
                  </a:lnTo>
                  <a:lnTo>
                    <a:pt x="54000" y="13500"/>
                  </a:lnTo>
                  <a:lnTo>
                    <a:pt x="91125" y="1687"/>
                  </a:lnTo>
                  <a:lnTo>
                    <a:pt x="108000" y="0"/>
                  </a:lnTo>
                  <a:lnTo>
                    <a:pt x="1277734" y="0"/>
                  </a:lnTo>
                  <a:lnTo>
                    <a:pt x="1340142" y="16875"/>
                  </a:lnTo>
                  <a:lnTo>
                    <a:pt x="1372190" y="54000"/>
                  </a:lnTo>
                  <a:lnTo>
                    <a:pt x="1383997" y="91125"/>
                  </a:lnTo>
                  <a:lnTo>
                    <a:pt x="1385684" y="108000"/>
                  </a:lnTo>
                  <a:lnTo>
                    <a:pt x="1385684" y="269963"/>
                  </a:lnTo>
                  <a:lnTo>
                    <a:pt x="1368817" y="332372"/>
                  </a:lnTo>
                  <a:lnTo>
                    <a:pt x="1331709" y="364420"/>
                  </a:lnTo>
                  <a:lnTo>
                    <a:pt x="1294601" y="376227"/>
                  </a:lnTo>
                  <a:lnTo>
                    <a:pt x="1277734" y="377913"/>
                  </a:lnTo>
                  <a:close/>
                </a:path>
              </a:pathLst>
            </a:custGeom>
            <a:solidFill>
              <a:srgbClr val="2053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990220" y="2038174"/>
            <a:ext cx="8451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 de</a:t>
            </a:r>
            <a:r>
              <a:rPr dirty="0" sz="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empleo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52839" y="1867598"/>
            <a:ext cx="918210" cy="486409"/>
          </a:xfrm>
          <a:custGeom>
            <a:avLst/>
            <a:gdLst/>
            <a:ahLst/>
            <a:cxnLst/>
            <a:rect l="l" t="t" r="r" b="b"/>
            <a:pathLst>
              <a:path w="918210" h="486410">
                <a:moveTo>
                  <a:pt x="809866" y="485914"/>
                </a:moveTo>
                <a:lnTo>
                  <a:pt x="108000" y="485914"/>
                </a:lnTo>
                <a:lnTo>
                  <a:pt x="45562" y="469039"/>
                </a:lnTo>
                <a:lnTo>
                  <a:pt x="13500" y="431914"/>
                </a:lnTo>
                <a:lnTo>
                  <a:pt x="1687" y="394789"/>
                </a:lnTo>
                <a:lnTo>
                  <a:pt x="0" y="377913"/>
                </a:lnTo>
                <a:lnTo>
                  <a:pt x="0" y="108000"/>
                </a:lnTo>
                <a:lnTo>
                  <a:pt x="16875" y="45562"/>
                </a:lnTo>
                <a:lnTo>
                  <a:pt x="54000" y="13500"/>
                </a:lnTo>
                <a:lnTo>
                  <a:pt x="91125" y="1687"/>
                </a:lnTo>
                <a:lnTo>
                  <a:pt x="108000" y="0"/>
                </a:lnTo>
                <a:lnTo>
                  <a:pt x="809866" y="0"/>
                </a:lnTo>
                <a:lnTo>
                  <a:pt x="872274" y="16875"/>
                </a:lnTo>
                <a:lnTo>
                  <a:pt x="904322" y="54000"/>
                </a:lnTo>
                <a:lnTo>
                  <a:pt x="916129" y="91125"/>
                </a:lnTo>
                <a:lnTo>
                  <a:pt x="917816" y="108000"/>
                </a:lnTo>
                <a:lnTo>
                  <a:pt x="917816" y="377913"/>
                </a:lnTo>
                <a:lnTo>
                  <a:pt x="900949" y="440351"/>
                </a:lnTo>
                <a:lnTo>
                  <a:pt x="863841" y="472414"/>
                </a:lnTo>
                <a:lnTo>
                  <a:pt x="826733" y="484227"/>
                </a:lnTo>
                <a:lnTo>
                  <a:pt x="809866" y="485914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625464" y="1981036"/>
            <a:ext cx="572770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45720" marR="5080" indent="-33655">
              <a:lnSpc>
                <a:spcPts val="900"/>
              </a:lnSpc>
              <a:spcBef>
                <a:spcPts val="180"/>
              </a:spcBef>
            </a:pP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P</a:t>
            </a:r>
            <a:r>
              <a:rPr dirty="0" sz="800" spc="-15">
                <a:solidFill>
                  <a:srgbClr val="231F1F"/>
                </a:solidFill>
                <a:latin typeface="Calibri"/>
                <a:cs typeface="Calibri"/>
              </a:rPr>
              <a:t>l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f</a:t>
            </a:r>
            <a:r>
              <a:rPr dirty="0" sz="800" spc="-20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ó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n 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plantilla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87241" y="978700"/>
            <a:ext cx="1866900" cy="306070"/>
            <a:chOff x="3887241" y="978700"/>
            <a:chExt cx="1866900" cy="306070"/>
          </a:xfrm>
        </p:grpSpPr>
        <p:sp>
          <p:nvSpPr>
            <p:cNvPr id="21" name="object 21"/>
            <p:cNvSpPr/>
            <p:nvPr/>
          </p:nvSpPr>
          <p:spPr>
            <a:xfrm>
              <a:off x="3893591" y="985050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69">
                  <a:moveTo>
                    <a:pt x="1745907" y="0"/>
                  </a:moveTo>
                  <a:lnTo>
                    <a:pt x="108000" y="0"/>
                  </a:lnTo>
                  <a:lnTo>
                    <a:pt x="91125" y="1686"/>
                  </a:lnTo>
                  <a:lnTo>
                    <a:pt x="54000" y="13493"/>
                  </a:lnTo>
                  <a:lnTo>
                    <a:pt x="16875" y="45541"/>
                  </a:lnTo>
                  <a:lnTo>
                    <a:pt x="0" y="107950"/>
                  </a:lnTo>
                  <a:lnTo>
                    <a:pt x="0" y="185229"/>
                  </a:lnTo>
                  <a:lnTo>
                    <a:pt x="1687" y="202096"/>
                  </a:lnTo>
                  <a:lnTo>
                    <a:pt x="13500" y="239204"/>
                  </a:lnTo>
                  <a:lnTo>
                    <a:pt x="45562" y="276312"/>
                  </a:lnTo>
                  <a:lnTo>
                    <a:pt x="108000" y="293179"/>
                  </a:lnTo>
                  <a:lnTo>
                    <a:pt x="1745907" y="293179"/>
                  </a:lnTo>
                  <a:lnTo>
                    <a:pt x="1762774" y="291492"/>
                  </a:lnTo>
                  <a:lnTo>
                    <a:pt x="1799882" y="279685"/>
                  </a:lnTo>
                  <a:lnTo>
                    <a:pt x="1836989" y="247638"/>
                  </a:lnTo>
                  <a:lnTo>
                    <a:pt x="1853857" y="185229"/>
                  </a:lnTo>
                  <a:lnTo>
                    <a:pt x="1853857" y="107950"/>
                  </a:lnTo>
                  <a:lnTo>
                    <a:pt x="1852170" y="91082"/>
                  </a:lnTo>
                  <a:lnTo>
                    <a:pt x="1840363" y="53975"/>
                  </a:lnTo>
                  <a:lnTo>
                    <a:pt x="1808315" y="16867"/>
                  </a:lnTo>
                  <a:lnTo>
                    <a:pt x="1745907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893591" y="985050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69">
                  <a:moveTo>
                    <a:pt x="108000" y="0"/>
                  </a:moveTo>
                  <a:lnTo>
                    <a:pt x="91125" y="1686"/>
                  </a:lnTo>
                  <a:lnTo>
                    <a:pt x="54000" y="13493"/>
                  </a:lnTo>
                  <a:lnTo>
                    <a:pt x="16875" y="45541"/>
                  </a:lnTo>
                  <a:lnTo>
                    <a:pt x="0" y="107950"/>
                  </a:lnTo>
                  <a:lnTo>
                    <a:pt x="0" y="185229"/>
                  </a:lnTo>
                  <a:lnTo>
                    <a:pt x="1687" y="202096"/>
                  </a:lnTo>
                  <a:lnTo>
                    <a:pt x="13500" y="239204"/>
                  </a:lnTo>
                  <a:lnTo>
                    <a:pt x="45562" y="276312"/>
                  </a:lnTo>
                  <a:lnTo>
                    <a:pt x="108000" y="293179"/>
                  </a:lnTo>
                  <a:lnTo>
                    <a:pt x="1745907" y="293179"/>
                  </a:lnTo>
                  <a:lnTo>
                    <a:pt x="1762774" y="291492"/>
                  </a:lnTo>
                  <a:lnTo>
                    <a:pt x="1799882" y="279685"/>
                  </a:lnTo>
                  <a:lnTo>
                    <a:pt x="1836989" y="247638"/>
                  </a:lnTo>
                  <a:lnTo>
                    <a:pt x="1853857" y="185229"/>
                  </a:lnTo>
                  <a:lnTo>
                    <a:pt x="1853857" y="107950"/>
                  </a:lnTo>
                  <a:lnTo>
                    <a:pt x="1852170" y="91082"/>
                  </a:lnTo>
                  <a:lnTo>
                    <a:pt x="1840363" y="53975"/>
                  </a:lnTo>
                  <a:lnTo>
                    <a:pt x="1808315" y="16867"/>
                  </a:lnTo>
                  <a:lnTo>
                    <a:pt x="1745907" y="0"/>
                  </a:lnTo>
                  <a:lnTo>
                    <a:pt x="10800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332245" y="1059269"/>
            <a:ext cx="97663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Selección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892296" y="1464564"/>
            <a:ext cx="1866900" cy="306070"/>
            <a:chOff x="3892296" y="1464564"/>
            <a:chExt cx="1866900" cy="306070"/>
          </a:xfrm>
        </p:grpSpPr>
        <p:sp>
          <p:nvSpPr>
            <p:cNvPr id="25" name="object 25"/>
            <p:cNvSpPr/>
            <p:nvPr/>
          </p:nvSpPr>
          <p:spPr>
            <a:xfrm>
              <a:off x="3898646" y="1470914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69">
                  <a:moveTo>
                    <a:pt x="1745856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98646" y="1470914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69">
                  <a:moveTo>
                    <a:pt x="107950" y="0"/>
                  </a:move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953328" y="1545164"/>
            <a:ext cx="174498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Acogida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inserción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nuevo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892296" y="2436368"/>
            <a:ext cx="1866900" cy="306070"/>
            <a:chOff x="3892296" y="2436368"/>
            <a:chExt cx="1866900" cy="306070"/>
          </a:xfrm>
        </p:grpSpPr>
        <p:sp>
          <p:nvSpPr>
            <p:cNvPr id="29" name="object 29"/>
            <p:cNvSpPr/>
            <p:nvPr/>
          </p:nvSpPr>
          <p:spPr>
            <a:xfrm>
              <a:off x="3898646" y="2442718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69">
                  <a:moveTo>
                    <a:pt x="1745856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42"/>
                  </a:lnTo>
                  <a:lnTo>
                    <a:pt x="1686" y="202117"/>
                  </a:lnTo>
                  <a:lnTo>
                    <a:pt x="13493" y="239242"/>
                  </a:lnTo>
                  <a:lnTo>
                    <a:pt x="45541" y="276367"/>
                  </a:lnTo>
                  <a:lnTo>
                    <a:pt x="107950" y="293242"/>
                  </a:lnTo>
                  <a:lnTo>
                    <a:pt x="1745856" y="293242"/>
                  </a:lnTo>
                  <a:lnTo>
                    <a:pt x="1762731" y="291555"/>
                  </a:lnTo>
                  <a:lnTo>
                    <a:pt x="1799856" y="279742"/>
                  </a:lnTo>
                  <a:lnTo>
                    <a:pt x="1836981" y="247680"/>
                  </a:lnTo>
                  <a:lnTo>
                    <a:pt x="1853857" y="185242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898646" y="2442718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69">
                  <a:moveTo>
                    <a:pt x="107950" y="0"/>
                  </a:move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42"/>
                  </a:lnTo>
                  <a:lnTo>
                    <a:pt x="1686" y="202117"/>
                  </a:lnTo>
                  <a:lnTo>
                    <a:pt x="13493" y="239242"/>
                  </a:lnTo>
                  <a:lnTo>
                    <a:pt x="45541" y="276367"/>
                  </a:lnTo>
                  <a:lnTo>
                    <a:pt x="107950" y="293242"/>
                  </a:lnTo>
                  <a:lnTo>
                    <a:pt x="1745856" y="293242"/>
                  </a:lnTo>
                  <a:lnTo>
                    <a:pt x="1762731" y="291555"/>
                  </a:lnTo>
                  <a:lnTo>
                    <a:pt x="1799856" y="279742"/>
                  </a:lnTo>
                  <a:lnTo>
                    <a:pt x="1836981" y="247680"/>
                  </a:lnTo>
                  <a:lnTo>
                    <a:pt x="1853857" y="185242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002390" y="2516956"/>
            <a:ext cx="16465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Tramitación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suspensión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empleo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892296" y="1950491"/>
            <a:ext cx="1866900" cy="306070"/>
            <a:chOff x="3892296" y="1950491"/>
            <a:chExt cx="1866900" cy="306070"/>
          </a:xfrm>
        </p:grpSpPr>
        <p:sp>
          <p:nvSpPr>
            <p:cNvPr id="33" name="object 33"/>
            <p:cNvSpPr/>
            <p:nvPr/>
          </p:nvSpPr>
          <p:spPr>
            <a:xfrm>
              <a:off x="3898646" y="1956841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69">
                  <a:moveTo>
                    <a:pt x="1745856" y="0"/>
                  </a:moveTo>
                  <a:lnTo>
                    <a:pt x="107950" y="0"/>
                  </a:ln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09"/>
                  </a:lnTo>
                  <a:lnTo>
                    <a:pt x="13493" y="239217"/>
                  </a:lnTo>
                  <a:lnTo>
                    <a:pt x="45541" y="276325"/>
                  </a:lnTo>
                  <a:lnTo>
                    <a:pt x="107950" y="293192"/>
                  </a:lnTo>
                  <a:lnTo>
                    <a:pt x="1745856" y="293192"/>
                  </a:lnTo>
                  <a:lnTo>
                    <a:pt x="1762731" y="291505"/>
                  </a:lnTo>
                  <a:lnTo>
                    <a:pt x="1799856" y="279698"/>
                  </a:lnTo>
                  <a:lnTo>
                    <a:pt x="1836981" y="247650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898646" y="1956841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69">
                  <a:moveTo>
                    <a:pt x="107950" y="0"/>
                  </a:move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09"/>
                  </a:lnTo>
                  <a:lnTo>
                    <a:pt x="13493" y="239217"/>
                  </a:lnTo>
                  <a:lnTo>
                    <a:pt x="45541" y="276325"/>
                  </a:lnTo>
                  <a:lnTo>
                    <a:pt x="107950" y="293192"/>
                  </a:lnTo>
                  <a:lnTo>
                    <a:pt x="1745856" y="293192"/>
                  </a:lnTo>
                  <a:lnTo>
                    <a:pt x="1762731" y="291505"/>
                  </a:lnTo>
                  <a:lnTo>
                    <a:pt x="1799856" y="279698"/>
                  </a:lnTo>
                  <a:lnTo>
                    <a:pt x="1836981" y="247650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315552" y="2031060"/>
            <a:ext cx="1020444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Formación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 de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892297" y="2922246"/>
            <a:ext cx="1866900" cy="306070"/>
            <a:chOff x="3892297" y="2922246"/>
            <a:chExt cx="1866900" cy="306070"/>
          </a:xfrm>
        </p:grpSpPr>
        <p:sp>
          <p:nvSpPr>
            <p:cNvPr id="37" name="object 37"/>
            <p:cNvSpPr/>
            <p:nvPr/>
          </p:nvSpPr>
          <p:spPr>
            <a:xfrm>
              <a:off x="3898645" y="2928594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69">
                  <a:moveTo>
                    <a:pt x="1745856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898645" y="2928594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69">
                  <a:moveTo>
                    <a:pt x="107950" y="0"/>
                  </a:move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4285638" y="3002851"/>
            <a:ext cx="10801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Tramitación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despidos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33920" y="5805881"/>
            <a:ext cx="3402965" cy="992505"/>
            <a:chOff x="733920" y="5805881"/>
            <a:chExt cx="3402965" cy="992505"/>
          </a:xfrm>
        </p:grpSpPr>
        <p:sp>
          <p:nvSpPr>
            <p:cNvPr id="41" name="object 41"/>
            <p:cNvSpPr/>
            <p:nvPr/>
          </p:nvSpPr>
          <p:spPr>
            <a:xfrm>
              <a:off x="1569338" y="5812231"/>
              <a:ext cx="2560955" cy="979805"/>
            </a:xfrm>
            <a:custGeom>
              <a:avLst/>
              <a:gdLst/>
              <a:ahLst/>
              <a:cxnLst/>
              <a:rect l="l" t="t" r="r" b="b"/>
              <a:pathLst>
                <a:path w="2560954" h="979804">
                  <a:moveTo>
                    <a:pt x="2546108" y="0"/>
                  </a:moveTo>
                  <a:lnTo>
                    <a:pt x="2119515" y="0"/>
                  </a:lnTo>
                  <a:lnTo>
                    <a:pt x="2102640" y="1687"/>
                  </a:lnTo>
                  <a:lnTo>
                    <a:pt x="2065515" y="13500"/>
                  </a:lnTo>
                  <a:lnTo>
                    <a:pt x="2028390" y="45562"/>
                  </a:lnTo>
                  <a:lnTo>
                    <a:pt x="2011514" y="108000"/>
                  </a:lnTo>
                  <a:lnTo>
                    <a:pt x="2011514" y="871435"/>
                  </a:lnTo>
                  <a:lnTo>
                    <a:pt x="2013202" y="888311"/>
                  </a:lnTo>
                  <a:lnTo>
                    <a:pt x="2025014" y="925436"/>
                  </a:lnTo>
                  <a:lnTo>
                    <a:pt x="2057077" y="962561"/>
                  </a:lnTo>
                  <a:lnTo>
                    <a:pt x="2119515" y="979436"/>
                  </a:lnTo>
                  <a:lnTo>
                    <a:pt x="2560840" y="979436"/>
                  </a:lnTo>
                </a:path>
                <a:path w="2560954" h="979804">
                  <a:moveTo>
                    <a:pt x="2479878" y="489699"/>
                  </a:moveTo>
                  <a:lnTo>
                    <a:pt x="0" y="489699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33920" y="6113018"/>
              <a:ext cx="1386205" cy="378460"/>
            </a:xfrm>
            <a:custGeom>
              <a:avLst/>
              <a:gdLst/>
              <a:ahLst/>
              <a:cxnLst/>
              <a:rect l="l" t="t" r="r" b="b"/>
              <a:pathLst>
                <a:path w="1386205" h="378460">
                  <a:moveTo>
                    <a:pt x="1277734" y="377875"/>
                  </a:moveTo>
                  <a:lnTo>
                    <a:pt x="108000" y="377875"/>
                  </a:lnTo>
                  <a:lnTo>
                    <a:pt x="45562" y="361008"/>
                  </a:lnTo>
                  <a:lnTo>
                    <a:pt x="13500" y="323900"/>
                  </a:lnTo>
                  <a:lnTo>
                    <a:pt x="1687" y="286792"/>
                  </a:lnTo>
                  <a:lnTo>
                    <a:pt x="0" y="269925"/>
                  </a:lnTo>
                  <a:lnTo>
                    <a:pt x="0" y="107950"/>
                  </a:lnTo>
                  <a:lnTo>
                    <a:pt x="16875" y="45541"/>
                  </a:lnTo>
                  <a:lnTo>
                    <a:pt x="54000" y="13493"/>
                  </a:lnTo>
                  <a:lnTo>
                    <a:pt x="91125" y="1686"/>
                  </a:lnTo>
                  <a:lnTo>
                    <a:pt x="108000" y="0"/>
                  </a:lnTo>
                  <a:lnTo>
                    <a:pt x="1277734" y="0"/>
                  </a:lnTo>
                  <a:lnTo>
                    <a:pt x="1340142" y="16867"/>
                  </a:lnTo>
                  <a:lnTo>
                    <a:pt x="1372190" y="53975"/>
                  </a:lnTo>
                  <a:lnTo>
                    <a:pt x="1383997" y="91082"/>
                  </a:lnTo>
                  <a:lnTo>
                    <a:pt x="1385684" y="107950"/>
                  </a:lnTo>
                  <a:lnTo>
                    <a:pt x="1385684" y="269925"/>
                  </a:lnTo>
                  <a:lnTo>
                    <a:pt x="1368817" y="332334"/>
                  </a:lnTo>
                  <a:lnTo>
                    <a:pt x="1331709" y="364382"/>
                  </a:lnTo>
                  <a:lnTo>
                    <a:pt x="1294601" y="376189"/>
                  </a:lnTo>
                  <a:lnTo>
                    <a:pt x="1277734" y="377875"/>
                  </a:lnTo>
                  <a:close/>
                </a:path>
              </a:pathLst>
            </a:custGeom>
            <a:solidFill>
              <a:srgbClr val="2053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864164" y="6172436"/>
            <a:ext cx="1097280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90170" marR="5080" indent="-78105">
              <a:lnSpc>
                <a:spcPts val="900"/>
              </a:lnSpc>
              <a:spcBef>
                <a:spcPts val="180"/>
              </a:spcBef>
            </a:pP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desarrollo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800" spc="-1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FFFFFF"/>
                </a:solidFill>
                <a:latin typeface="Calibri"/>
                <a:cs typeface="Calibri"/>
              </a:rPr>
              <a:t>recursos</a:t>
            </a:r>
            <a:r>
              <a:rPr dirty="0" sz="800" spc="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humanos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452839" y="6058992"/>
            <a:ext cx="918210" cy="486409"/>
          </a:xfrm>
          <a:custGeom>
            <a:avLst/>
            <a:gdLst/>
            <a:ahLst/>
            <a:cxnLst/>
            <a:rect l="l" t="t" r="r" b="b"/>
            <a:pathLst>
              <a:path w="918210" h="486409">
                <a:moveTo>
                  <a:pt x="809866" y="485927"/>
                </a:moveTo>
                <a:lnTo>
                  <a:pt x="108000" y="485927"/>
                </a:lnTo>
                <a:lnTo>
                  <a:pt x="45562" y="469052"/>
                </a:lnTo>
                <a:lnTo>
                  <a:pt x="13500" y="431926"/>
                </a:lnTo>
                <a:lnTo>
                  <a:pt x="1687" y="394801"/>
                </a:lnTo>
                <a:lnTo>
                  <a:pt x="0" y="377926"/>
                </a:lnTo>
                <a:lnTo>
                  <a:pt x="0" y="108000"/>
                </a:lnTo>
                <a:lnTo>
                  <a:pt x="16875" y="45562"/>
                </a:lnTo>
                <a:lnTo>
                  <a:pt x="54000" y="13500"/>
                </a:lnTo>
                <a:lnTo>
                  <a:pt x="91125" y="1687"/>
                </a:lnTo>
                <a:lnTo>
                  <a:pt x="108000" y="0"/>
                </a:lnTo>
                <a:lnTo>
                  <a:pt x="809866" y="0"/>
                </a:lnTo>
                <a:lnTo>
                  <a:pt x="872274" y="16875"/>
                </a:lnTo>
                <a:lnTo>
                  <a:pt x="904322" y="54000"/>
                </a:lnTo>
                <a:lnTo>
                  <a:pt x="916129" y="91125"/>
                </a:lnTo>
                <a:lnTo>
                  <a:pt x="917816" y="108000"/>
                </a:lnTo>
                <a:lnTo>
                  <a:pt x="917816" y="377926"/>
                </a:lnTo>
                <a:lnTo>
                  <a:pt x="900949" y="440364"/>
                </a:lnTo>
                <a:lnTo>
                  <a:pt x="863841" y="472427"/>
                </a:lnTo>
                <a:lnTo>
                  <a:pt x="826733" y="484239"/>
                </a:lnTo>
                <a:lnTo>
                  <a:pt x="809866" y="485927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479701" y="6172436"/>
            <a:ext cx="86423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930"/>
              </a:lnSpc>
              <a:spcBef>
                <a:spcPts val="100"/>
              </a:spcBef>
            </a:pP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Seguimiento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30"/>
              </a:lnSpc>
            </a:pP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trabajadores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892296" y="5663107"/>
            <a:ext cx="1866900" cy="306070"/>
            <a:chOff x="3892296" y="5663107"/>
            <a:chExt cx="1866900" cy="306070"/>
          </a:xfrm>
        </p:grpSpPr>
        <p:sp>
          <p:nvSpPr>
            <p:cNvPr id="47" name="object 47"/>
            <p:cNvSpPr/>
            <p:nvPr/>
          </p:nvSpPr>
          <p:spPr>
            <a:xfrm>
              <a:off x="3898646" y="5669457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09"/>
                  </a:lnTo>
                  <a:lnTo>
                    <a:pt x="13493" y="239217"/>
                  </a:lnTo>
                  <a:lnTo>
                    <a:pt x="45541" y="276325"/>
                  </a:lnTo>
                  <a:lnTo>
                    <a:pt x="107950" y="293192"/>
                  </a:lnTo>
                  <a:lnTo>
                    <a:pt x="1745856" y="293192"/>
                  </a:lnTo>
                  <a:lnTo>
                    <a:pt x="1762731" y="291505"/>
                  </a:lnTo>
                  <a:lnTo>
                    <a:pt x="1799856" y="279698"/>
                  </a:lnTo>
                  <a:lnTo>
                    <a:pt x="1836981" y="247650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898646" y="5669457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09"/>
                  </a:lnTo>
                  <a:lnTo>
                    <a:pt x="13493" y="239217"/>
                  </a:lnTo>
                  <a:lnTo>
                    <a:pt x="45541" y="276325"/>
                  </a:lnTo>
                  <a:lnTo>
                    <a:pt x="107950" y="293192"/>
                  </a:lnTo>
                  <a:lnTo>
                    <a:pt x="1745856" y="293192"/>
                  </a:lnTo>
                  <a:lnTo>
                    <a:pt x="1762731" y="291505"/>
                  </a:lnTo>
                  <a:lnTo>
                    <a:pt x="1799856" y="279698"/>
                  </a:lnTo>
                  <a:lnTo>
                    <a:pt x="1836981" y="247650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4020168" y="5743679"/>
            <a:ext cx="16109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Control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desempeño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tareas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892296" y="6634860"/>
            <a:ext cx="1866900" cy="306070"/>
            <a:chOff x="3892296" y="6634860"/>
            <a:chExt cx="1866900" cy="306070"/>
          </a:xfrm>
        </p:grpSpPr>
        <p:sp>
          <p:nvSpPr>
            <p:cNvPr id="51" name="object 51"/>
            <p:cNvSpPr/>
            <p:nvPr/>
          </p:nvSpPr>
          <p:spPr>
            <a:xfrm>
              <a:off x="3898646" y="6641210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898646" y="6641210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4322969" y="6715469"/>
            <a:ext cx="10058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Estudio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absentismo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892297" y="6148985"/>
            <a:ext cx="1866900" cy="306070"/>
            <a:chOff x="3892297" y="6148985"/>
            <a:chExt cx="1866900" cy="306070"/>
          </a:xfrm>
        </p:grpSpPr>
        <p:sp>
          <p:nvSpPr>
            <p:cNvPr id="55" name="object 55"/>
            <p:cNvSpPr/>
            <p:nvPr/>
          </p:nvSpPr>
          <p:spPr>
            <a:xfrm>
              <a:off x="3898645" y="6155334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42"/>
                  </a:lnTo>
                  <a:lnTo>
                    <a:pt x="1686" y="202117"/>
                  </a:lnTo>
                  <a:lnTo>
                    <a:pt x="13493" y="239242"/>
                  </a:lnTo>
                  <a:lnTo>
                    <a:pt x="45541" y="276367"/>
                  </a:lnTo>
                  <a:lnTo>
                    <a:pt x="107950" y="293242"/>
                  </a:lnTo>
                  <a:lnTo>
                    <a:pt x="1745856" y="293242"/>
                  </a:lnTo>
                  <a:lnTo>
                    <a:pt x="1762731" y="291555"/>
                  </a:lnTo>
                  <a:lnTo>
                    <a:pt x="1799856" y="279742"/>
                  </a:lnTo>
                  <a:lnTo>
                    <a:pt x="1836981" y="247680"/>
                  </a:lnTo>
                  <a:lnTo>
                    <a:pt x="1853857" y="185242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898645" y="6155334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42"/>
                  </a:lnTo>
                  <a:lnTo>
                    <a:pt x="1686" y="202117"/>
                  </a:lnTo>
                  <a:lnTo>
                    <a:pt x="13493" y="239242"/>
                  </a:lnTo>
                  <a:lnTo>
                    <a:pt x="45541" y="276367"/>
                  </a:lnTo>
                  <a:lnTo>
                    <a:pt x="107950" y="293242"/>
                  </a:lnTo>
                  <a:lnTo>
                    <a:pt x="1745856" y="293242"/>
                  </a:lnTo>
                  <a:lnTo>
                    <a:pt x="1762731" y="291555"/>
                  </a:lnTo>
                  <a:lnTo>
                    <a:pt x="1799856" y="279742"/>
                  </a:lnTo>
                  <a:lnTo>
                    <a:pt x="1836981" y="247680"/>
                  </a:lnTo>
                  <a:lnTo>
                    <a:pt x="1853857" y="185242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4233884" y="6229574"/>
            <a:ext cx="11836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Evolución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motivación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07234" y="9662635"/>
            <a:ext cx="29806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 b="1">
                <a:solidFill>
                  <a:srgbClr val="205353"/>
                </a:solidFill>
                <a:latin typeface="Calibri"/>
                <a:cs typeface="Calibri"/>
              </a:rPr>
              <a:t>Fig.</a:t>
            </a:r>
            <a:r>
              <a:rPr dirty="0" sz="900" spc="5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205353"/>
                </a:solidFill>
                <a:latin typeface="Calibri"/>
                <a:cs typeface="Calibri"/>
              </a:rPr>
              <a:t>1.3.</a:t>
            </a:r>
            <a:r>
              <a:rPr dirty="0" sz="900" spc="60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20" i="1">
                <a:solidFill>
                  <a:srgbClr val="231F1F"/>
                </a:solidFill>
                <a:latin typeface="Calibri"/>
                <a:cs typeface="Calibri"/>
              </a:rPr>
              <a:t>Funciones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30" i="1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10" i="1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15" i="1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0" i="1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562988" y="4125620"/>
            <a:ext cx="4196080" cy="1136015"/>
            <a:chOff x="1562988" y="4125620"/>
            <a:chExt cx="4196080" cy="1136015"/>
          </a:xfrm>
        </p:grpSpPr>
        <p:sp>
          <p:nvSpPr>
            <p:cNvPr id="60" name="object 60"/>
            <p:cNvSpPr/>
            <p:nvPr/>
          </p:nvSpPr>
          <p:spPr>
            <a:xfrm>
              <a:off x="1569338" y="4275340"/>
              <a:ext cx="2560955" cy="979805"/>
            </a:xfrm>
            <a:custGeom>
              <a:avLst/>
              <a:gdLst/>
              <a:ahLst/>
              <a:cxnLst/>
              <a:rect l="l" t="t" r="r" b="b"/>
              <a:pathLst>
                <a:path w="2560954" h="979804">
                  <a:moveTo>
                    <a:pt x="2546108" y="0"/>
                  </a:moveTo>
                  <a:lnTo>
                    <a:pt x="2119515" y="0"/>
                  </a:lnTo>
                  <a:lnTo>
                    <a:pt x="2102640" y="1686"/>
                  </a:lnTo>
                  <a:lnTo>
                    <a:pt x="2065515" y="13493"/>
                  </a:lnTo>
                  <a:lnTo>
                    <a:pt x="2028390" y="45541"/>
                  </a:lnTo>
                  <a:lnTo>
                    <a:pt x="2011514" y="107950"/>
                  </a:lnTo>
                  <a:lnTo>
                    <a:pt x="2011514" y="871385"/>
                  </a:lnTo>
                  <a:lnTo>
                    <a:pt x="2013202" y="888260"/>
                  </a:lnTo>
                  <a:lnTo>
                    <a:pt x="2025014" y="925385"/>
                  </a:lnTo>
                  <a:lnTo>
                    <a:pt x="2057077" y="962510"/>
                  </a:lnTo>
                  <a:lnTo>
                    <a:pt x="2119515" y="979385"/>
                  </a:lnTo>
                  <a:lnTo>
                    <a:pt x="2560840" y="979385"/>
                  </a:lnTo>
                </a:path>
                <a:path w="2560954" h="979804">
                  <a:moveTo>
                    <a:pt x="2479878" y="489686"/>
                  </a:moveTo>
                  <a:lnTo>
                    <a:pt x="0" y="489686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898646" y="4131970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498"/>
                  </a:lnTo>
                  <a:lnTo>
                    <a:pt x="16867" y="45557"/>
                  </a:lnTo>
                  <a:lnTo>
                    <a:pt x="0" y="107988"/>
                  </a:lnTo>
                  <a:lnTo>
                    <a:pt x="0" y="185242"/>
                  </a:lnTo>
                  <a:lnTo>
                    <a:pt x="1686" y="202115"/>
                  </a:lnTo>
                  <a:lnTo>
                    <a:pt x="13493" y="239236"/>
                  </a:lnTo>
                  <a:lnTo>
                    <a:pt x="45541" y="276357"/>
                  </a:lnTo>
                  <a:lnTo>
                    <a:pt x="107950" y="293230"/>
                  </a:lnTo>
                  <a:lnTo>
                    <a:pt x="1745856" y="293230"/>
                  </a:lnTo>
                  <a:lnTo>
                    <a:pt x="1762731" y="291542"/>
                  </a:lnTo>
                  <a:lnTo>
                    <a:pt x="1799856" y="279731"/>
                  </a:lnTo>
                  <a:lnTo>
                    <a:pt x="1836981" y="247672"/>
                  </a:lnTo>
                  <a:lnTo>
                    <a:pt x="1853857" y="185242"/>
                  </a:lnTo>
                  <a:lnTo>
                    <a:pt x="1853857" y="107988"/>
                  </a:lnTo>
                  <a:lnTo>
                    <a:pt x="1852169" y="91114"/>
                  </a:lnTo>
                  <a:lnTo>
                    <a:pt x="1840356" y="53994"/>
                  </a:lnTo>
                  <a:lnTo>
                    <a:pt x="1808294" y="16873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98646" y="4131970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7"/>
                  </a:lnTo>
                  <a:lnTo>
                    <a:pt x="53975" y="13498"/>
                  </a:lnTo>
                  <a:lnTo>
                    <a:pt x="16867" y="45557"/>
                  </a:lnTo>
                  <a:lnTo>
                    <a:pt x="0" y="107988"/>
                  </a:lnTo>
                  <a:lnTo>
                    <a:pt x="0" y="185242"/>
                  </a:lnTo>
                  <a:lnTo>
                    <a:pt x="1686" y="202115"/>
                  </a:lnTo>
                  <a:lnTo>
                    <a:pt x="13493" y="239236"/>
                  </a:lnTo>
                  <a:lnTo>
                    <a:pt x="45541" y="276357"/>
                  </a:lnTo>
                  <a:lnTo>
                    <a:pt x="107950" y="293230"/>
                  </a:lnTo>
                  <a:lnTo>
                    <a:pt x="1745856" y="293230"/>
                  </a:lnTo>
                  <a:lnTo>
                    <a:pt x="1762731" y="291542"/>
                  </a:lnTo>
                  <a:lnTo>
                    <a:pt x="1799856" y="279731"/>
                  </a:lnTo>
                  <a:lnTo>
                    <a:pt x="1836981" y="247672"/>
                  </a:lnTo>
                  <a:lnTo>
                    <a:pt x="1853857" y="185242"/>
                  </a:lnTo>
                  <a:lnTo>
                    <a:pt x="1853857" y="107988"/>
                  </a:lnTo>
                  <a:lnTo>
                    <a:pt x="1852169" y="91114"/>
                  </a:lnTo>
                  <a:lnTo>
                    <a:pt x="1840356" y="53994"/>
                  </a:lnTo>
                  <a:lnTo>
                    <a:pt x="1808294" y="16873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4277207" y="4206204"/>
            <a:ext cx="109728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Evaluación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resultados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892296" y="5097411"/>
            <a:ext cx="1866900" cy="306070"/>
            <a:chOff x="3892296" y="5097411"/>
            <a:chExt cx="1866900" cy="306070"/>
          </a:xfrm>
        </p:grpSpPr>
        <p:sp>
          <p:nvSpPr>
            <p:cNvPr id="65" name="object 65"/>
            <p:cNvSpPr/>
            <p:nvPr/>
          </p:nvSpPr>
          <p:spPr>
            <a:xfrm>
              <a:off x="3898646" y="5103761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17"/>
                  </a:lnTo>
                  <a:lnTo>
                    <a:pt x="13493" y="239242"/>
                  </a:lnTo>
                  <a:lnTo>
                    <a:pt x="45541" y="276367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5"/>
                  </a:lnTo>
                  <a:lnTo>
                    <a:pt x="1799856" y="279742"/>
                  </a:lnTo>
                  <a:lnTo>
                    <a:pt x="1836981" y="247680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98646" y="5103761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17"/>
                  </a:lnTo>
                  <a:lnTo>
                    <a:pt x="13493" y="239242"/>
                  </a:lnTo>
                  <a:lnTo>
                    <a:pt x="45541" y="276367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5"/>
                  </a:lnTo>
                  <a:lnTo>
                    <a:pt x="1799856" y="279742"/>
                  </a:lnTo>
                  <a:lnTo>
                    <a:pt x="1836981" y="247680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4433993" y="5177995"/>
            <a:ext cx="78359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Niveles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salariales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452839" y="4521543"/>
            <a:ext cx="918210" cy="486409"/>
          </a:xfrm>
          <a:custGeom>
            <a:avLst/>
            <a:gdLst/>
            <a:ahLst/>
            <a:cxnLst/>
            <a:rect l="l" t="t" r="r" b="b"/>
            <a:pathLst>
              <a:path w="918210" h="486410">
                <a:moveTo>
                  <a:pt x="809866" y="485876"/>
                </a:moveTo>
                <a:lnTo>
                  <a:pt x="108000" y="485876"/>
                </a:lnTo>
                <a:lnTo>
                  <a:pt x="45562" y="469009"/>
                </a:lnTo>
                <a:lnTo>
                  <a:pt x="13500" y="431901"/>
                </a:lnTo>
                <a:lnTo>
                  <a:pt x="1687" y="394793"/>
                </a:lnTo>
                <a:lnTo>
                  <a:pt x="0" y="377926"/>
                </a:lnTo>
                <a:lnTo>
                  <a:pt x="0" y="107950"/>
                </a:lnTo>
                <a:lnTo>
                  <a:pt x="16875" y="45541"/>
                </a:lnTo>
                <a:lnTo>
                  <a:pt x="54000" y="13493"/>
                </a:lnTo>
                <a:lnTo>
                  <a:pt x="91125" y="1686"/>
                </a:lnTo>
                <a:lnTo>
                  <a:pt x="108000" y="0"/>
                </a:lnTo>
                <a:lnTo>
                  <a:pt x="809866" y="0"/>
                </a:lnTo>
                <a:lnTo>
                  <a:pt x="872274" y="16867"/>
                </a:lnTo>
                <a:lnTo>
                  <a:pt x="904322" y="53975"/>
                </a:lnTo>
                <a:lnTo>
                  <a:pt x="916129" y="91082"/>
                </a:lnTo>
                <a:lnTo>
                  <a:pt x="917816" y="107950"/>
                </a:lnTo>
                <a:lnTo>
                  <a:pt x="917816" y="377926"/>
                </a:lnTo>
                <a:lnTo>
                  <a:pt x="900949" y="440335"/>
                </a:lnTo>
                <a:lnTo>
                  <a:pt x="863841" y="472382"/>
                </a:lnTo>
                <a:lnTo>
                  <a:pt x="826733" y="484189"/>
                </a:lnTo>
                <a:lnTo>
                  <a:pt x="809866" y="485876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2632676" y="4634961"/>
            <a:ext cx="558800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26670">
              <a:lnSpc>
                <a:spcPts val="900"/>
              </a:lnSpc>
              <a:spcBef>
                <a:spcPts val="180"/>
              </a:spcBef>
            </a:pP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Retribución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800" spc="-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33920" y="4575518"/>
            <a:ext cx="1386205" cy="378460"/>
          </a:xfrm>
          <a:custGeom>
            <a:avLst/>
            <a:gdLst/>
            <a:ahLst/>
            <a:cxnLst/>
            <a:rect l="l" t="t" r="r" b="b"/>
            <a:pathLst>
              <a:path w="1386205" h="378460">
                <a:moveTo>
                  <a:pt x="1277734" y="377926"/>
                </a:moveTo>
                <a:lnTo>
                  <a:pt x="108000" y="377926"/>
                </a:lnTo>
                <a:lnTo>
                  <a:pt x="45562" y="361051"/>
                </a:lnTo>
                <a:lnTo>
                  <a:pt x="13500" y="323926"/>
                </a:lnTo>
                <a:lnTo>
                  <a:pt x="1687" y="286800"/>
                </a:lnTo>
                <a:lnTo>
                  <a:pt x="0" y="269925"/>
                </a:lnTo>
                <a:lnTo>
                  <a:pt x="0" y="107950"/>
                </a:lnTo>
                <a:lnTo>
                  <a:pt x="16875" y="45541"/>
                </a:lnTo>
                <a:lnTo>
                  <a:pt x="54000" y="13493"/>
                </a:lnTo>
                <a:lnTo>
                  <a:pt x="91125" y="1686"/>
                </a:lnTo>
                <a:lnTo>
                  <a:pt x="108000" y="0"/>
                </a:lnTo>
                <a:lnTo>
                  <a:pt x="1277734" y="0"/>
                </a:lnTo>
                <a:lnTo>
                  <a:pt x="1340142" y="16867"/>
                </a:lnTo>
                <a:lnTo>
                  <a:pt x="1372190" y="53975"/>
                </a:lnTo>
                <a:lnTo>
                  <a:pt x="1383997" y="91082"/>
                </a:lnTo>
                <a:lnTo>
                  <a:pt x="1385684" y="107950"/>
                </a:lnTo>
                <a:lnTo>
                  <a:pt x="1385684" y="269925"/>
                </a:lnTo>
                <a:lnTo>
                  <a:pt x="1368817" y="332363"/>
                </a:lnTo>
                <a:lnTo>
                  <a:pt x="1331709" y="364426"/>
                </a:lnTo>
                <a:lnTo>
                  <a:pt x="1294601" y="376239"/>
                </a:lnTo>
                <a:lnTo>
                  <a:pt x="1277734" y="377926"/>
                </a:lnTo>
                <a:close/>
              </a:path>
            </a:pathLst>
          </a:custGeom>
          <a:solidFill>
            <a:srgbClr val="20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919828" y="4692099"/>
            <a:ext cx="9861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dirty="0" sz="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FFFFFF"/>
                </a:solidFill>
                <a:latin typeface="Calibri"/>
                <a:cs typeface="Calibri"/>
              </a:rPr>
              <a:t>retribución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892297" y="4611485"/>
            <a:ext cx="1866900" cy="306070"/>
            <a:chOff x="3892297" y="4611485"/>
            <a:chExt cx="1866900" cy="306070"/>
          </a:xfrm>
        </p:grpSpPr>
        <p:sp>
          <p:nvSpPr>
            <p:cNvPr id="73" name="object 73"/>
            <p:cNvSpPr/>
            <p:nvPr/>
          </p:nvSpPr>
          <p:spPr>
            <a:xfrm>
              <a:off x="3898645" y="4617834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3898645" y="4617834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4180610" y="4692099"/>
            <a:ext cx="12903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Diseño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fórmulas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salariales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733920" y="7343381"/>
            <a:ext cx="3402965" cy="992505"/>
            <a:chOff x="733920" y="7343381"/>
            <a:chExt cx="3402965" cy="992505"/>
          </a:xfrm>
        </p:grpSpPr>
        <p:sp>
          <p:nvSpPr>
            <p:cNvPr id="77" name="object 77"/>
            <p:cNvSpPr/>
            <p:nvPr/>
          </p:nvSpPr>
          <p:spPr>
            <a:xfrm>
              <a:off x="1569338" y="7349731"/>
              <a:ext cx="2560955" cy="979805"/>
            </a:xfrm>
            <a:custGeom>
              <a:avLst/>
              <a:gdLst/>
              <a:ahLst/>
              <a:cxnLst/>
              <a:rect l="l" t="t" r="r" b="b"/>
              <a:pathLst>
                <a:path w="2560954" h="979804">
                  <a:moveTo>
                    <a:pt x="2546108" y="0"/>
                  </a:moveTo>
                  <a:lnTo>
                    <a:pt x="2119515" y="0"/>
                  </a:lnTo>
                  <a:lnTo>
                    <a:pt x="2102640" y="1687"/>
                  </a:lnTo>
                  <a:lnTo>
                    <a:pt x="2065515" y="13500"/>
                  </a:lnTo>
                  <a:lnTo>
                    <a:pt x="2028390" y="45562"/>
                  </a:lnTo>
                  <a:lnTo>
                    <a:pt x="2011514" y="108000"/>
                  </a:lnTo>
                  <a:lnTo>
                    <a:pt x="2011514" y="871435"/>
                  </a:lnTo>
                  <a:lnTo>
                    <a:pt x="2013202" y="888303"/>
                  </a:lnTo>
                  <a:lnTo>
                    <a:pt x="2025014" y="925410"/>
                  </a:lnTo>
                  <a:lnTo>
                    <a:pt x="2057077" y="962518"/>
                  </a:lnTo>
                  <a:lnTo>
                    <a:pt x="2119515" y="979385"/>
                  </a:lnTo>
                  <a:lnTo>
                    <a:pt x="2560840" y="979385"/>
                  </a:lnTo>
                </a:path>
                <a:path w="2560954" h="979804">
                  <a:moveTo>
                    <a:pt x="2479878" y="489686"/>
                  </a:moveTo>
                  <a:lnTo>
                    <a:pt x="0" y="489686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733920" y="7650454"/>
              <a:ext cx="1386205" cy="378460"/>
            </a:xfrm>
            <a:custGeom>
              <a:avLst/>
              <a:gdLst/>
              <a:ahLst/>
              <a:cxnLst/>
              <a:rect l="l" t="t" r="r" b="b"/>
              <a:pathLst>
                <a:path w="1386205" h="378459">
                  <a:moveTo>
                    <a:pt x="1277734" y="377926"/>
                  </a:moveTo>
                  <a:lnTo>
                    <a:pt x="108000" y="377926"/>
                  </a:lnTo>
                  <a:lnTo>
                    <a:pt x="45562" y="361059"/>
                  </a:lnTo>
                  <a:lnTo>
                    <a:pt x="13500" y="323951"/>
                  </a:lnTo>
                  <a:lnTo>
                    <a:pt x="1687" y="286843"/>
                  </a:lnTo>
                  <a:lnTo>
                    <a:pt x="0" y="269976"/>
                  </a:lnTo>
                  <a:lnTo>
                    <a:pt x="0" y="108000"/>
                  </a:lnTo>
                  <a:lnTo>
                    <a:pt x="16875" y="45562"/>
                  </a:lnTo>
                  <a:lnTo>
                    <a:pt x="54000" y="13500"/>
                  </a:lnTo>
                  <a:lnTo>
                    <a:pt x="91125" y="1687"/>
                  </a:lnTo>
                  <a:lnTo>
                    <a:pt x="108000" y="0"/>
                  </a:lnTo>
                  <a:lnTo>
                    <a:pt x="1277734" y="0"/>
                  </a:lnTo>
                  <a:lnTo>
                    <a:pt x="1340142" y="16875"/>
                  </a:lnTo>
                  <a:lnTo>
                    <a:pt x="1372190" y="54000"/>
                  </a:lnTo>
                  <a:lnTo>
                    <a:pt x="1383997" y="91125"/>
                  </a:lnTo>
                  <a:lnTo>
                    <a:pt x="1385684" y="108000"/>
                  </a:lnTo>
                  <a:lnTo>
                    <a:pt x="1385684" y="269976"/>
                  </a:lnTo>
                  <a:lnTo>
                    <a:pt x="1368817" y="332385"/>
                  </a:lnTo>
                  <a:lnTo>
                    <a:pt x="1331709" y="364432"/>
                  </a:lnTo>
                  <a:lnTo>
                    <a:pt x="1294601" y="376239"/>
                  </a:lnTo>
                  <a:lnTo>
                    <a:pt x="1277734" y="377926"/>
                  </a:lnTo>
                  <a:close/>
                </a:path>
              </a:pathLst>
            </a:custGeom>
            <a:solidFill>
              <a:srgbClr val="2053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782904" y="7767049"/>
            <a:ext cx="12598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riesgos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laborales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3892296" y="7686471"/>
            <a:ext cx="1866900" cy="306070"/>
            <a:chOff x="3892296" y="7686471"/>
            <a:chExt cx="1866900" cy="306070"/>
          </a:xfrm>
        </p:grpSpPr>
        <p:sp>
          <p:nvSpPr>
            <p:cNvPr id="81" name="object 81"/>
            <p:cNvSpPr/>
            <p:nvPr/>
          </p:nvSpPr>
          <p:spPr>
            <a:xfrm>
              <a:off x="3898646" y="7692821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09"/>
                  </a:lnTo>
                  <a:lnTo>
                    <a:pt x="13493" y="239217"/>
                  </a:lnTo>
                  <a:lnTo>
                    <a:pt x="45541" y="276325"/>
                  </a:lnTo>
                  <a:lnTo>
                    <a:pt x="107950" y="293192"/>
                  </a:lnTo>
                  <a:lnTo>
                    <a:pt x="1745856" y="293192"/>
                  </a:lnTo>
                  <a:lnTo>
                    <a:pt x="1762731" y="291505"/>
                  </a:lnTo>
                  <a:lnTo>
                    <a:pt x="1799856" y="279698"/>
                  </a:lnTo>
                  <a:lnTo>
                    <a:pt x="1836981" y="247650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898646" y="7692821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09"/>
                  </a:lnTo>
                  <a:lnTo>
                    <a:pt x="13493" y="239217"/>
                  </a:lnTo>
                  <a:lnTo>
                    <a:pt x="45541" y="276325"/>
                  </a:lnTo>
                  <a:lnTo>
                    <a:pt x="107950" y="293192"/>
                  </a:lnTo>
                  <a:lnTo>
                    <a:pt x="1745856" y="293192"/>
                  </a:lnTo>
                  <a:lnTo>
                    <a:pt x="1762731" y="291505"/>
                  </a:lnTo>
                  <a:lnTo>
                    <a:pt x="1799856" y="279698"/>
                  </a:lnTo>
                  <a:lnTo>
                    <a:pt x="1836981" y="247650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4232918" y="7767049"/>
            <a:ext cx="11855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Negociación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convenios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892296" y="7200557"/>
            <a:ext cx="1866900" cy="306070"/>
            <a:chOff x="3892296" y="7200557"/>
            <a:chExt cx="1866900" cy="306070"/>
          </a:xfrm>
        </p:grpSpPr>
        <p:sp>
          <p:nvSpPr>
            <p:cNvPr id="85" name="object 85"/>
            <p:cNvSpPr/>
            <p:nvPr/>
          </p:nvSpPr>
          <p:spPr>
            <a:xfrm>
              <a:off x="3898646" y="7206907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898646" y="7206907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4014074" y="7281154"/>
            <a:ext cx="16230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Resoluciones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problemas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laborales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3892297" y="8172350"/>
            <a:ext cx="1866900" cy="306070"/>
            <a:chOff x="3892297" y="8172350"/>
            <a:chExt cx="1866900" cy="306070"/>
          </a:xfrm>
        </p:grpSpPr>
        <p:sp>
          <p:nvSpPr>
            <p:cNvPr id="89" name="object 89"/>
            <p:cNvSpPr/>
            <p:nvPr/>
          </p:nvSpPr>
          <p:spPr>
            <a:xfrm>
              <a:off x="3898645" y="8178698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898645" y="8178698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4342420" y="8252945"/>
            <a:ext cx="966469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Prevención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riesgos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1562988" y="8738044"/>
            <a:ext cx="4196080" cy="647065"/>
            <a:chOff x="1562988" y="8738044"/>
            <a:chExt cx="4196080" cy="647065"/>
          </a:xfrm>
        </p:grpSpPr>
        <p:sp>
          <p:nvSpPr>
            <p:cNvPr id="93" name="object 93"/>
            <p:cNvSpPr/>
            <p:nvPr/>
          </p:nvSpPr>
          <p:spPr>
            <a:xfrm>
              <a:off x="1569338" y="8898636"/>
              <a:ext cx="2560955" cy="480059"/>
            </a:xfrm>
            <a:custGeom>
              <a:avLst/>
              <a:gdLst/>
              <a:ahLst/>
              <a:cxnLst/>
              <a:rect l="l" t="t" r="r" b="b"/>
              <a:pathLst>
                <a:path w="2560954" h="480059">
                  <a:moveTo>
                    <a:pt x="2546108" y="0"/>
                  </a:moveTo>
                  <a:lnTo>
                    <a:pt x="2119515" y="0"/>
                  </a:lnTo>
                  <a:lnTo>
                    <a:pt x="2102640" y="1687"/>
                  </a:lnTo>
                  <a:lnTo>
                    <a:pt x="2065515" y="13500"/>
                  </a:lnTo>
                  <a:lnTo>
                    <a:pt x="2028390" y="45562"/>
                  </a:lnTo>
                  <a:lnTo>
                    <a:pt x="2011514" y="108000"/>
                  </a:lnTo>
                  <a:lnTo>
                    <a:pt x="2011514" y="372021"/>
                  </a:lnTo>
                  <a:lnTo>
                    <a:pt x="2013202" y="388896"/>
                  </a:lnTo>
                  <a:lnTo>
                    <a:pt x="2025014" y="426021"/>
                  </a:lnTo>
                  <a:lnTo>
                    <a:pt x="2057077" y="463146"/>
                  </a:lnTo>
                  <a:lnTo>
                    <a:pt x="2119515" y="480021"/>
                  </a:lnTo>
                  <a:lnTo>
                    <a:pt x="2560840" y="480021"/>
                  </a:lnTo>
                </a:path>
                <a:path w="2560954" h="480059">
                  <a:moveTo>
                    <a:pt x="2008390" y="235292"/>
                  </a:moveTo>
                  <a:lnTo>
                    <a:pt x="0" y="235292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898646" y="8744394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17"/>
                  </a:lnTo>
                  <a:lnTo>
                    <a:pt x="13493" y="239242"/>
                  </a:lnTo>
                  <a:lnTo>
                    <a:pt x="45541" y="276367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5"/>
                  </a:lnTo>
                  <a:lnTo>
                    <a:pt x="1799856" y="279742"/>
                  </a:lnTo>
                  <a:lnTo>
                    <a:pt x="1836981" y="247680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898646" y="8744394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6"/>
                  </a:lnTo>
                  <a:lnTo>
                    <a:pt x="53975" y="13493"/>
                  </a:lnTo>
                  <a:lnTo>
                    <a:pt x="16867" y="45541"/>
                  </a:lnTo>
                  <a:lnTo>
                    <a:pt x="0" y="107950"/>
                  </a:lnTo>
                  <a:lnTo>
                    <a:pt x="0" y="185242"/>
                  </a:lnTo>
                  <a:lnTo>
                    <a:pt x="1686" y="202117"/>
                  </a:lnTo>
                  <a:lnTo>
                    <a:pt x="13493" y="239242"/>
                  </a:lnTo>
                  <a:lnTo>
                    <a:pt x="45541" y="276367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5"/>
                  </a:lnTo>
                  <a:lnTo>
                    <a:pt x="1799856" y="279742"/>
                  </a:lnTo>
                  <a:lnTo>
                    <a:pt x="1836981" y="247680"/>
                  </a:lnTo>
                  <a:lnTo>
                    <a:pt x="1853857" y="185242"/>
                  </a:lnTo>
                  <a:lnTo>
                    <a:pt x="1853857" y="107950"/>
                  </a:lnTo>
                  <a:lnTo>
                    <a:pt x="1852169" y="91082"/>
                  </a:lnTo>
                  <a:lnTo>
                    <a:pt x="1840356" y="53975"/>
                  </a:lnTo>
                  <a:lnTo>
                    <a:pt x="1808294" y="16867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/>
          <p:nvPr/>
        </p:nvSpPr>
        <p:spPr>
          <a:xfrm>
            <a:off x="4002950" y="8818629"/>
            <a:ext cx="16452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Beneficios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sociales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7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80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trabajadores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3892296" y="9223921"/>
            <a:ext cx="1866900" cy="306070"/>
            <a:chOff x="3892296" y="9223921"/>
            <a:chExt cx="1866900" cy="306070"/>
          </a:xfrm>
        </p:grpSpPr>
        <p:sp>
          <p:nvSpPr>
            <p:cNvPr id="98" name="object 98"/>
            <p:cNvSpPr/>
            <p:nvPr/>
          </p:nvSpPr>
          <p:spPr>
            <a:xfrm>
              <a:off x="3898646" y="9230271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745856" y="0"/>
                  </a:moveTo>
                  <a:lnTo>
                    <a:pt x="107950" y="0"/>
                  </a:ln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close/>
                </a:path>
              </a:pathLst>
            </a:custGeom>
            <a:solidFill>
              <a:srgbClr val="F9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3898646" y="9230271"/>
              <a:ext cx="1854200" cy="293370"/>
            </a:xfrm>
            <a:custGeom>
              <a:avLst/>
              <a:gdLst/>
              <a:ahLst/>
              <a:cxnLst/>
              <a:rect l="l" t="t" r="r" b="b"/>
              <a:pathLst>
                <a:path w="1854200" h="293370">
                  <a:moveTo>
                    <a:pt x="107950" y="0"/>
                  </a:moveTo>
                  <a:lnTo>
                    <a:pt x="91082" y="1687"/>
                  </a:lnTo>
                  <a:lnTo>
                    <a:pt x="53975" y="13500"/>
                  </a:lnTo>
                  <a:lnTo>
                    <a:pt x="16867" y="45562"/>
                  </a:lnTo>
                  <a:lnTo>
                    <a:pt x="0" y="108000"/>
                  </a:lnTo>
                  <a:lnTo>
                    <a:pt x="0" y="185293"/>
                  </a:lnTo>
                  <a:lnTo>
                    <a:pt x="1686" y="202160"/>
                  </a:lnTo>
                  <a:lnTo>
                    <a:pt x="13493" y="239268"/>
                  </a:lnTo>
                  <a:lnTo>
                    <a:pt x="45541" y="276375"/>
                  </a:lnTo>
                  <a:lnTo>
                    <a:pt x="107950" y="293243"/>
                  </a:lnTo>
                  <a:lnTo>
                    <a:pt x="1745856" y="293243"/>
                  </a:lnTo>
                  <a:lnTo>
                    <a:pt x="1762731" y="291556"/>
                  </a:lnTo>
                  <a:lnTo>
                    <a:pt x="1799856" y="279749"/>
                  </a:lnTo>
                  <a:lnTo>
                    <a:pt x="1836981" y="247701"/>
                  </a:lnTo>
                  <a:lnTo>
                    <a:pt x="1853857" y="185293"/>
                  </a:lnTo>
                  <a:lnTo>
                    <a:pt x="1853857" y="108000"/>
                  </a:lnTo>
                  <a:lnTo>
                    <a:pt x="1852169" y="91125"/>
                  </a:lnTo>
                  <a:lnTo>
                    <a:pt x="1840356" y="54000"/>
                  </a:lnTo>
                  <a:lnTo>
                    <a:pt x="1808294" y="16875"/>
                  </a:lnTo>
                  <a:lnTo>
                    <a:pt x="1745856" y="0"/>
                  </a:lnTo>
                  <a:lnTo>
                    <a:pt x="107950" y="0"/>
                  </a:lnTo>
                  <a:close/>
                </a:path>
              </a:pathLst>
            </a:custGeom>
            <a:ln w="12697">
              <a:solidFill>
                <a:srgbClr val="F9BDB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/>
          <p:cNvSpPr txBox="1"/>
          <p:nvPr/>
        </p:nvSpPr>
        <p:spPr>
          <a:xfrm>
            <a:off x="4288839" y="9304525"/>
            <a:ext cx="10737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Mejorar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clima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laboral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33920" y="8945016"/>
            <a:ext cx="1386205" cy="378460"/>
          </a:xfrm>
          <a:custGeom>
            <a:avLst/>
            <a:gdLst/>
            <a:ahLst/>
            <a:cxnLst/>
            <a:rect l="l" t="t" r="r" b="b"/>
            <a:pathLst>
              <a:path w="1386205" h="378459">
                <a:moveTo>
                  <a:pt x="1277734" y="377875"/>
                </a:moveTo>
                <a:lnTo>
                  <a:pt x="108000" y="377875"/>
                </a:lnTo>
                <a:lnTo>
                  <a:pt x="45562" y="361008"/>
                </a:lnTo>
                <a:lnTo>
                  <a:pt x="13500" y="323900"/>
                </a:lnTo>
                <a:lnTo>
                  <a:pt x="1687" y="286792"/>
                </a:lnTo>
                <a:lnTo>
                  <a:pt x="0" y="269925"/>
                </a:lnTo>
                <a:lnTo>
                  <a:pt x="0" y="107950"/>
                </a:lnTo>
                <a:lnTo>
                  <a:pt x="16875" y="45541"/>
                </a:lnTo>
                <a:lnTo>
                  <a:pt x="54000" y="13493"/>
                </a:lnTo>
                <a:lnTo>
                  <a:pt x="91125" y="1686"/>
                </a:lnTo>
                <a:lnTo>
                  <a:pt x="108000" y="0"/>
                </a:lnTo>
                <a:lnTo>
                  <a:pt x="1277734" y="0"/>
                </a:lnTo>
                <a:lnTo>
                  <a:pt x="1340142" y="16867"/>
                </a:lnTo>
                <a:lnTo>
                  <a:pt x="1372190" y="53975"/>
                </a:lnTo>
                <a:lnTo>
                  <a:pt x="1383997" y="91082"/>
                </a:lnTo>
                <a:lnTo>
                  <a:pt x="1385684" y="107950"/>
                </a:lnTo>
                <a:lnTo>
                  <a:pt x="1385684" y="269925"/>
                </a:lnTo>
                <a:lnTo>
                  <a:pt x="1368817" y="332334"/>
                </a:lnTo>
                <a:lnTo>
                  <a:pt x="1331709" y="364382"/>
                </a:lnTo>
                <a:lnTo>
                  <a:pt x="1294601" y="376189"/>
                </a:lnTo>
                <a:lnTo>
                  <a:pt x="1277734" y="377875"/>
                </a:lnTo>
                <a:close/>
              </a:path>
            </a:pathLst>
          </a:custGeom>
          <a:solidFill>
            <a:srgbClr val="20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779247" y="9061577"/>
            <a:ext cx="12674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dirty="0" sz="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Calibri"/>
                <a:cs typeface="Calibri"/>
              </a:rPr>
              <a:t>servicios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sociales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" y="0"/>
            <a:ext cx="1168006" cy="8339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6949" y="270628"/>
            <a:ext cx="17811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none" sz="2500" spc="270"/>
              <a:t>1</a:t>
            </a:r>
            <a:r>
              <a:rPr dirty="0" u="none" sz="2500" spc="50"/>
              <a:t> </a:t>
            </a:r>
            <a:r>
              <a:rPr dirty="0" u="none" baseline="6172" sz="1350" spc="22"/>
              <a:t>El</a:t>
            </a:r>
            <a:r>
              <a:rPr dirty="0" u="none" baseline="6172" sz="1350" spc="104"/>
              <a:t> </a:t>
            </a:r>
            <a:r>
              <a:rPr dirty="0" u="none" baseline="6172" sz="1350" spc="67"/>
              <a:t>área</a:t>
            </a:r>
            <a:r>
              <a:rPr dirty="0" u="none" baseline="6172" sz="1350" spc="97"/>
              <a:t> </a:t>
            </a:r>
            <a:r>
              <a:rPr dirty="0" u="none" baseline="6172" sz="1350" spc="44"/>
              <a:t>de</a:t>
            </a:r>
            <a:r>
              <a:rPr dirty="0" u="none" baseline="6172" sz="1350" spc="97"/>
              <a:t> </a:t>
            </a:r>
            <a:r>
              <a:rPr dirty="0" u="none" baseline="6172" sz="1350" spc="7"/>
              <a:t>recursos</a:t>
            </a:r>
            <a:r>
              <a:rPr dirty="0" u="none" baseline="6172" sz="1350" spc="104"/>
              <a:t> </a:t>
            </a:r>
            <a:r>
              <a:rPr dirty="0" u="none" baseline="6172" sz="1350" spc="15"/>
              <a:t>humanos</a:t>
            </a:r>
            <a:endParaRPr baseline="6172" sz="1350"/>
          </a:p>
        </p:txBody>
      </p:sp>
      <p:sp>
        <p:nvSpPr>
          <p:cNvPr id="4" name="object 4"/>
          <p:cNvSpPr/>
          <p:nvPr/>
        </p:nvSpPr>
        <p:spPr>
          <a:xfrm>
            <a:off x="745921" y="668540"/>
            <a:ext cx="4354830" cy="0"/>
          </a:xfrm>
          <a:custGeom>
            <a:avLst/>
            <a:gdLst/>
            <a:ahLst/>
            <a:cxnLst/>
            <a:rect l="l" t="t" r="r" b="b"/>
            <a:pathLst>
              <a:path w="4354830" h="0">
                <a:moveTo>
                  <a:pt x="0" y="0"/>
                </a:moveTo>
                <a:lnTo>
                  <a:pt x="4354461" y="0"/>
                </a:lnTo>
              </a:path>
            </a:pathLst>
          </a:custGeom>
          <a:ln w="3809">
            <a:solidFill>
              <a:srgbClr val="6562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3833" y="9913920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14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" y="9927548"/>
            <a:ext cx="329565" cy="321945"/>
          </a:xfrm>
          <a:custGeom>
            <a:avLst/>
            <a:gdLst/>
            <a:ahLst/>
            <a:cxnLst/>
            <a:rect l="l" t="t" r="r" b="b"/>
            <a:pathLst>
              <a:path w="329565" h="321945">
                <a:moveTo>
                  <a:pt x="328973" y="321352"/>
                </a:moveTo>
                <a:lnTo>
                  <a:pt x="0" y="321352"/>
                </a:lnTo>
                <a:lnTo>
                  <a:pt x="0" y="0"/>
                </a:lnTo>
                <a:lnTo>
                  <a:pt x="48459" y="3556"/>
                </a:lnTo>
                <a:lnTo>
                  <a:pt x="94989" y="13949"/>
                </a:lnTo>
                <a:lnTo>
                  <a:pt x="138788" y="30647"/>
                </a:lnTo>
                <a:lnTo>
                  <a:pt x="179344" y="53139"/>
                </a:lnTo>
                <a:lnTo>
                  <a:pt x="216147" y="80915"/>
                </a:lnTo>
                <a:lnTo>
                  <a:pt x="248689" y="113464"/>
                </a:lnTo>
                <a:lnTo>
                  <a:pt x="276457" y="150276"/>
                </a:lnTo>
                <a:lnTo>
                  <a:pt x="298943" y="190840"/>
                </a:lnTo>
                <a:lnTo>
                  <a:pt x="315636" y="234645"/>
                </a:lnTo>
                <a:lnTo>
                  <a:pt x="326026" y="281180"/>
                </a:lnTo>
                <a:lnTo>
                  <a:pt x="328973" y="321352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9565" y="981621"/>
            <a:ext cx="185585" cy="1856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758497" y="925983"/>
            <a:ext cx="4445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5" b="1">
                <a:solidFill>
                  <a:srgbClr val="231F1F"/>
                </a:solidFill>
                <a:latin typeface="Calibri"/>
                <a:cs typeface="Calibri"/>
              </a:rPr>
              <a:t>4.</a:t>
            </a:r>
            <a:r>
              <a:rPr dirty="0" sz="1800" spc="1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25" b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800" spc="1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231F1F"/>
                </a:solidFill>
                <a:latin typeface="Calibri"/>
                <a:cs typeface="Calibri"/>
              </a:rPr>
              <a:t>comunicaciones</a:t>
            </a:r>
            <a:r>
              <a:rPr dirty="0" sz="1800" spc="114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800" spc="1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-15" b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800" spc="1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55" b="1">
                <a:solidFill>
                  <a:srgbClr val="231F1F"/>
                </a:solidFill>
                <a:latin typeface="Calibri"/>
                <a:cs typeface="Calibri"/>
              </a:rPr>
              <a:t>área</a:t>
            </a:r>
            <a:r>
              <a:rPr dirty="0" sz="1800" spc="114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1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800" spc="11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800" spc="10" b="1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9565" y="1436535"/>
            <a:ext cx="5039360" cy="612140"/>
          </a:xfrm>
          <a:custGeom>
            <a:avLst/>
            <a:gdLst/>
            <a:ahLst/>
            <a:cxnLst/>
            <a:rect l="l" t="t" r="r" b="b"/>
            <a:pathLst>
              <a:path w="5039359" h="612139">
                <a:moveTo>
                  <a:pt x="4886515" y="611835"/>
                </a:moveTo>
                <a:lnTo>
                  <a:pt x="152349" y="611835"/>
                </a:lnTo>
                <a:lnTo>
                  <a:pt x="64272" y="588030"/>
                </a:lnTo>
                <a:lnTo>
                  <a:pt x="19043" y="535660"/>
                </a:lnTo>
                <a:lnTo>
                  <a:pt x="2380" y="483290"/>
                </a:lnTo>
                <a:lnTo>
                  <a:pt x="0" y="459485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4886515" y="0"/>
                </a:lnTo>
                <a:lnTo>
                  <a:pt x="4974592" y="23804"/>
                </a:lnTo>
                <a:lnTo>
                  <a:pt x="5019821" y="76174"/>
                </a:lnTo>
                <a:lnTo>
                  <a:pt x="5036484" y="128544"/>
                </a:lnTo>
                <a:lnTo>
                  <a:pt x="5038864" y="152349"/>
                </a:lnTo>
                <a:lnTo>
                  <a:pt x="5038864" y="459485"/>
                </a:lnTo>
                <a:lnTo>
                  <a:pt x="5015060" y="547562"/>
                </a:lnTo>
                <a:lnTo>
                  <a:pt x="4962690" y="592791"/>
                </a:lnTo>
                <a:lnTo>
                  <a:pt x="4910320" y="609454"/>
                </a:lnTo>
                <a:lnTo>
                  <a:pt x="4886515" y="611835"/>
                </a:lnTo>
                <a:close/>
              </a:path>
            </a:pathLst>
          </a:custGeom>
          <a:solidFill>
            <a:srgbClr val="F8B1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26688" y="1492120"/>
            <a:ext cx="4848860" cy="4902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Las empresas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deben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establecer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un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sistema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permita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captar </a:t>
            </a:r>
            <a:r>
              <a:rPr dirty="0" sz="1050" spc="-30">
                <a:solidFill>
                  <a:srgbClr val="231F1F"/>
                </a:solidFill>
                <a:latin typeface="Calibri"/>
                <a:cs typeface="Calibri"/>
              </a:rPr>
              <a:t>in- </a:t>
            </a:r>
            <a:r>
              <a:rPr dirty="0" sz="1050" spc="-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formación,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tanto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interna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externa,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canalizarla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conseguir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objetivos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marcados.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6699" y="2187391"/>
            <a:ext cx="5065395" cy="101981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 indent="-635">
              <a:lnSpc>
                <a:spcPts val="1200"/>
              </a:lnSpc>
              <a:spcBef>
                <a:spcPts val="190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tipo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existente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irá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 función 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estilo</a:t>
            </a:r>
            <a:r>
              <a:rPr dirty="0" sz="1050" spc="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dirección.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recursos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humanos,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interna,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deberá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tener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cuenta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organización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formal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también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informal,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puesto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muchas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ocasiones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esta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última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más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efectiva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rápida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formal.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56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desarrolla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normas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permiten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difusión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información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estable-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quiénes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emisores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receptores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comunicaciones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(Fig.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1.4).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9565" y="3594303"/>
            <a:ext cx="123278" cy="12327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506846" y="3539820"/>
            <a:ext cx="5065395" cy="1275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00"/>
              </a:spcBef>
            </a:pPr>
            <a:r>
              <a:rPr dirty="0" sz="1300" spc="60" b="1">
                <a:solidFill>
                  <a:srgbClr val="231F1F"/>
                </a:solidFill>
                <a:latin typeface="Calibri"/>
                <a:cs typeface="Calibri"/>
              </a:rPr>
              <a:t>4.1.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30" b="1">
                <a:solidFill>
                  <a:srgbClr val="231F1F"/>
                </a:solidFill>
                <a:latin typeface="Calibri"/>
                <a:cs typeface="Calibri"/>
              </a:rPr>
              <a:t>Clases</a:t>
            </a:r>
            <a:r>
              <a:rPr dirty="0" sz="1300" spc="7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15" b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10" b="1">
                <a:solidFill>
                  <a:srgbClr val="231F1F"/>
                </a:solidFill>
                <a:latin typeface="Calibri"/>
                <a:cs typeface="Calibri"/>
              </a:rPr>
              <a:t>comunicación</a:t>
            </a:r>
            <a:endParaRPr sz="1300">
              <a:latin typeface="Calibri"/>
              <a:cs typeface="Calibri"/>
            </a:endParaRPr>
          </a:p>
          <a:p>
            <a:pPr algn="just" marL="12700" marR="5080" indent="-635">
              <a:lnSpc>
                <a:spcPts val="1200"/>
              </a:lnSpc>
              <a:spcBef>
                <a:spcPts val="111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interna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presenta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diferentes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formas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di-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rección 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haga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llegar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planes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objetivos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mandos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intermedios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y,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ahí,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operarios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base </a:t>
            </a:r>
            <a:r>
              <a:rPr dirty="0" sz="1050" spc="-10" b="1">
                <a:solidFill>
                  <a:srgbClr val="231F1F"/>
                </a:solidFill>
                <a:latin typeface="Century Gothic"/>
                <a:cs typeface="Century Gothic"/>
              </a:rPr>
              <a:t>(comunicación </a:t>
            </a:r>
            <a:r>
              <a:rPr dirty="0" sz="1050" b="1">
                <a:solidFill>
                  <a:srgbClr val="231F1F"/>
                </a:solidFill>
                <a:latin typeface="Century Gothic"/>
                <a:cs typeface="Century Gothic"/>
              </a:rPr>
              <a:t>descendente),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permitir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intercambio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información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niveles</a:t>
            </a:r>
            <a:r>
              <a:rPr dirty="0" sz="1050" spc="1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misma</a:t>
            </a:r>
            <a:r>
              <a:rPr dirty="0" sz="1050" spc="1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responsabilidad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10" b="1">
                <a:solidFill>
                  <a:srgbClr val="231F1F"/>
                </a:solidFill>
                <a:latin typeface="Century Gothic"/>
                <a:cs typeface="Century Gothic"/>
              </a:rPr>
              <a:t>(comunicación</a:t>
            </a:r>
            <a:r>
              <a:rPr dirty="0" sz="1050" spc="13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horizontal) </a:t>
            </a:r>
            <a:r>
              <a:rPr dirty="0" sz="1050" spc="-28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conocer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aspiraciones 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subordinados </a:t>
            </a:r>
            <a:r>
              <a:rPr dirty="0" sz="1050" spc="-10" b="1">
                <a:solidFill>
                  <a:srgbClr val="231F1F"/>
                </a:solidFill>
                <a:latin typeface="Century Gothic"/>
                <a:cs typeface="Century Gothic"/>
              </a:rPr>
              <a:t>(comunicación </a:t>
            </a:r>
            <a:r>
              <a:rPr dirty="0" sz="1050" b="1">
                <a:solidFill>
                  <a:srgbClr val="231F1F"/>
                </a:solidFill>
                <a:latin typeface="Century Gothic"/>
                <a:cs typeface="Century Gothic"/>
              </a:rPr>
              <a:t>ascendente) </a:t>
            </a:r>
            <a:r>
              <a:rPr dirty="0" sz="1050" spc="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(Fig.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1.4).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3246" y="5283665"/>
            <a:ext cx="1163320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900"/>
              </a:lnSpc>
              <a:spcBef>
                <a:spcPts val="180"/>
              </a:spcBef>
            </a:pP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ascendente </a:t>
            </a:r>
            <a:r>
              <a:rPr dirty="0" sz="800" spc="-1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3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80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descendente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13772" y="6319254"/>
            <a:ext cx="11080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Comunicación</a:t>
            </a:r>
            <a:r>
              <a:rPr dirty="0" sz="80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horizontal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6846" y="6319254"/>
            <a:ext cx="2222500" cy="39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5994">
              <a:lnSpc>
                <a:spcPct val="100000"/>
              </a:lnSpc>
              <a:spcBef>
                <a:spcPts val="100"/>
              </a:spcBef>
            </a:pP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Comunicación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horizontal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900" spc="25" b="1">
                <a:solidFill>
                  <a:srgbClr val="205353"/>
                </a:solidFill>
                <a:latin typeface="Calibri"/>
                <a:cs typeface="Calibri"/>
              </a:rPr>
              <a:t>Fig.</a:t>
            </a:r>
            <a:r>
              <a:rPr dirty="0" sz="900" spc="5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205353"/>
                </a:solidFill>
                <a:latin typeface="Calibri"/>
                <a:cs typeface="Calibri"/>
              </a:rPr>
              <a:t>1.4.</a:t>
            </a:r>
            <a:r>
              <a:rPr dirty="0" sz="900" spc="60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5" i="1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5" i="1">
                <a:solidFill>
                  <a:srgbClr val="231F1F"/>
                </a:solidFill>
                <a:latin typeface="Calibri"/>
                <a:cs typeface="Calibri"/>
              </a:rPr>
              <a:t>comunicaciones</a:t>
            </a:r>
            <a:r>
              <a:rPr dirty="0" sz="900" spc="7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0" i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5" i="1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00" spc="7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5" i="1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42614" y="4885829"/>
            <a:ext cx="3770629" cy="1316990"/>
            <a:chOff x="3242614" y="4885829"/>
            <a:chExt cx="3770629" cy="1316990"/>
          </a:xfrm>
        </p:grpSpPr>
        <p:sp>
          <p:nvSpPr>
            <p:cNvPr id="18" name="object 18"/>
            <p:cNvSpPr/>
            <p:nvPr/>
          </p:nvSpPr>
          <p:spPr>
            <a:xfrm>
              <a:off x="3248964" y="5098211"/>
              <a:ext cx="3757929" cy="1097915"/>
            </a:xfrm>
            <a:custGeom>
              <a:avLst/>
              <a:gdLst/>
              <a:ahLst/>
              <a:cxnLst/>
              <a:rect l="l" t="t" r="r" b="b"/>
              <a:pathLst>
                <a:path w="3757929" h="1097914">
                  <a:moveTo>
                    <a:pt x="1790407" y="0"/>
                  </a:moveTo>
                  <a:lnTo>
                    <a:pt x="1790407" y="1097749"/>
                  </a:lnTo>
                </a:path>
                <a:path w="3757929" h="1097914">
                  <a:moveTo>
                    <a:pt x="3757612" y="907008"/>
                  </a:moveTo>
                  <a:lnTo>
                    <a:pt x="0" y="907008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23054" y="4885829"/>
              <a:ext cx="1440180" cy="360680"/>
            </a:xfrm>
            <a:custGeom>
              <a:avLst/>
              <a:gdLst/>
              <a:ahLst/>
              <a:cxnLst/>
              <a:rect l="l" t="t" r="r" b="b"/>
              <a:pathLst>
                <a:path w="1440179" h="360679">
                  <a:moveTo>
                    <a:pt x="1287322" y="360159"/>
                  </a:moveTo>
                  <a:lnTo>
                    <a:pt x="152361" y="360159"/>
                  </a:lnTo>
                  <a:lnTo>
                    <a:pt x="64277" y="336346"/>
                  </a:lnTo>
                  <a:lnTo>
                    <a:pt x="19045" y="283959"/>
                  </a:lnTo>
                  <a:lnTo>
                    <a:pt x="2380" y="231571"/>
                  </a:lnTo>
                  <a:lnTo>
                    <a:pt x="0" y="207759"/>
                  </a:lnTo>
                  <a:lnTo>
                    <a:pt x="0" y="152349"/>
                  </a:lnTo>
                  <a:lnTo>
                    <a:pt x="23806" y="64272"/>
                  </a:lnTo>
                  <a:lnTo>
                    <a:pt x="76180" y="19043"/>
                  </a:lnTo>
                  <a:lnTo>
                    <a:pt x="128555" y="2380"/>
                  </a:lnTo>
                  <a:lnTo>
                    <a:pt x="152361" y="0"/>
                  </a:lnTo>
                  <a:lnTo>
                    <a:pt x="1287322" y="0"/>
                  </a:lnTo>
                  <a:lnTo>
                    <a:pt x="1375429" y="23804"/>
                  </a:lnTo>
                  <a:lnTo>
                    <a:pt x="1420672" y="76174"/>
                  </a:lnTo>
                  <a:lnTo>
                    <a:pt x="1437341" y="128544"/>
                  </a:lnTo>
                  <a:lnTo>
                    <a:pt x="1439722" y="152349"/>
                  </a:lnTo>
                  <a:lnTo>
                    <a:pt x="1439722" y="207759"/>
                  </a:lnTo>
                  <a:lnTo>
                    <a:pt x="1415910" y="295865"/>
                  </a:lnTo>
                  <a:lnTo>
                    <a:pt x="1363522" y="341109"/>
                  </a:lnTo>
                  <a:lnTo>
                    <a:pt x="1311135" y="357778"/>
                  </a:lnTo>
                  <a:lnTo>
                    <a:pt x="1287322" y="360159"/>
                  </a:lnTo>
                  <a:close/>
                </a:path>
              </a:pathLst>
            </a:custGeom>
            <a:solidFill>
              <a:srgbClr val="2053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493885" y="5000506"/>
            <a:ext cx="108140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Dirección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 la</a:t>
            </a:r>
            <a:r>
              <a:rPr dirty="0" sz="800" spc="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empresa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70120" y="5767641"/>
            <a:ext cx="937894" cy="469265"/>
          </a:xfrm>
          <a:custGeom>
            <a:avLst/>
            <a:gdLst/>
            <a:ahLst/>
            <a:cxnLst/>
            <a:rect l="l" t="t" r="r" b="b"/>
            <a:pathLst>
              <a:path w="937895" h="469264">
                <a:moveTo>
                  <a:pt x="785406" y="468757"/>
                </a:moveTo>
                <a:lnTo>
                  <a:pt x="152349" y="468757"/>
                </a:lnTo>
                <a:lnTo>
                  <a:pt x="64272" y="444944"/>
                </a:lnTo>
                <a:lnTo>
                  <a:pt x="19043" y="392557"/>
                </a:lnTo>
                <a:lnTo>
                  <a:pt x="2380" y="340169"/>
                </a:lnTo>
                <a:lnTo>
                  <a:pt x="0" y="316357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785406" y="0"/>
                </a:lnTo>
                <a:lnTo>
                  <a:pt x="873482" y="23804"/>
                </a:lnTo>
                <a:lnTo>
                  <a:pt x="918711" y="76174"/>
                </a:lnTo>
                <a:lnTo>
                  <a:pt x="935374" y="128544"/>
                </a:lnTo>
                <a:lnTo>
                  <a:pt x="937755" y="152349"/>
                </a:lnTo>
                <a:lnTo>
                  <a:pt x="937755" y="316357"/>
                </a:lnTo>
                <a:lnTo>
                  <a:pt x="913950" y="404463"/>
                </a:lnTo>
                <a:lnTo>
                  <a:pt x="861580" y="449707"/>
                </a:lnTo>
                <a:lnTo>
                  <a:pt x="809210" y="466375"/>
                </a:lnTo>
                <a:lnTo>
                  <a:pt x="785406" y="468757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722938" y="5878860"/>
            <a:ext cx="63817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93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ts val="930"/>
              </a:lnSpc>
            </a:pP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B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20712" y="5767641"/>
            <a:ext cx="937894" cy="469265"/>
          </a:xfrm>
          <a:custGeom>
            <a:avLst/>
            <a:gdLst/>
            <a:ahLst/>
            <a:cxnLst/>
            <a:rect l="l" t="t" r="r" b="b"/>
            <a:pathLst>
              <a:path w="937895" h="469264">
                <a:moveTo>
                  <a:pt x="785367" y="468757"/>
                </a:moveTo>
                <a:lnTo>
                  <a:pt x="152349" y="468757"/>
                </a:lnTo>
                <a:lnTo>
                  <a:pt x="64272" y="444944"/>
                </a:lnTo>
                <a:lnTo>
                  <a:pt x="19043" y="392557"/>
                </a:lnTo>
                <a:lnTo>
                  <a:pt x="2380" y="340169"/>
                </a:lnTo>
                <a:lnTo>
                  <a:pt x="0" y="316357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785367" y="0"/>
                </a:lnTo>
                <a:lnTo>
                  <a:pt x="873474" y="23804"/>
                </a:lnTo>
                <a:lnTo>
                  <a:pt x="918717" y="76174"/>
                </a:lnTo>
                <a:lnTo>
                  <a:pt x="935386" y="128544"/>
                </a:lnTo>
                <a:lnTo>
                  <a:pt x="937767" y="152349"/>
                </a:lnTo>
                <a:lnTo>
                  <a:pt x="937767" y="316357"/>
                </a:lnTo>
                <a:lnTo>
                  <a:pt x="913955" y="404463"/>
                </a:lnTo>
                <a:lnTo>
                  <a:pt x="861567" y="449707"/>
                </a:lnTo>
                <a:lnTo>
                  <a:pt x="809180" y="466375"/>
                </a:lnTo>
                <a:lnTo>
                  <a:pt x="785367" y="468757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773514" y="5878860"/>
            <a:ext cx="6381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43407" y="5993136"/>
            <a:ext cx="984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145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519565" y="5767641"/>
            <a:ext cx="937894" cy="469265"/>
          </a:xfrm>
          <a:custGeom>
            <a:avLst/>
            <a:gdLst/>
            <a:ahLst/>
            <a:cxnLst/>
            <a:rect l="l" t="t" r="r" b="b"/>
            <a:pathLst>
              <a:path w="937895" h="469264">
                <a:moveTo>
                  <a:pt x="785355" y="468757"/>
                </a:moveTo>
                <a:lnTo>
                  <a:pt x="152349" y="468757"/>
                </a:lnTo>
                <a:lnTo>
                  <a:pt x="64272" y="444944"/>
                </a:lnTo>
                <a:lnTo>
                  <a:pt x="19043" y="392557"/>
                </a:lnTo>
                <a:lnTo>
                  <a:pt x="2380" y="340169"/>
                </a:lnTo>
                <a:lnTo>
                  <a:pt x="0" y="316357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785355" y="0"/>
                </a:lnTo>
                <a:lnTo>
                  <a:pt x="873461" y="23804"/>
                </a:lnTo>
                <a:lnTo>
                  <a:pt x="918705" y="76174"/>
                </a:lnTo>
                <a:lnTo>
                  <a:pt x="935374" y="128544"/>
                </a:lnTo>
                <a:lnTo>
                  <a:pt x="937755" y="152349"/>
                </a:lnTo>
                <a:lnTo>
                  <a:pt x="937755" y="316357"/>
                </a:lnTo>
                <a:lnTo>
                  <a:pt x="913942" y="404463"/>
                </a:lnTo>
                <a:lnTo>
                  <a:pt x="861555" y="449707"/>
                </a:lnTo>
                <a:lnTo>
                  <a:pt x="809167" y="466375"/>
                </a:lnTo>
                <a:lnTo>
                  <a:pt x="785355" y="468757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672362" y="5878860"/>
            <a:ext cx="6381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43169" y="5993136"/>
            <a:ext cx="965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9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9567" y="6987681"/>
            <a:ext cx="116126" cy="116126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505646" y="6938738"/>
            <a:ext cx="5065395" cy="286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9235">
              <a:lnSpc>
                <a:spcPct val="100000"/>
              </a:lnSpc>
              <a:spcBef>
                <a:spcPts val="100"/>
              </a:spcBef>
            </a:pP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A.</a:t>
            </a:r>
            <a:r>
              <a:rPr dirty="0" sz="120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Comunicación</a:t>
            </a:r>
            <a:r>
              <a:rPr dirty="0" sz="120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5" b="1">
                <a:solidFill>
                  <a:srgbClr val="231F1F"/>
                </a:solidFill>
                <a:latin typeface="Calibri"/>
                <a:cs typeface="Calibri"/>
              </a:rPr>
              <a:t>descendente</a:t>
            </a:r>
            <a:endParaRPr sz="1200">
              <a:latin typeface="Calibri"/>
              <a:cs typeface="Calibri"/>
            </a:endParaRPr>
          </a:p>
          <a:p>
            <a:pPr algn="just" marL="12700" marR="5080" indent="635">
              <a:lnSpc>
                <a:spcPts val="1200"/>
              </a:lnSpc>
              <a:spcBef>
                <a:spcPts val="1130"/>
              </a:spcBef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transmite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desde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jerarquías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superiores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subordinados,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su</a:t>
            </a:r>
            <a:r>
              <a:rPr dirty="0" sz="1050" spc="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objetivo  es 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cumplan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serie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normas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u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órdenes. Mediante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descendente,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informa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niveles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intermedios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inferiores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sobre aspectos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como: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480"/>
              </a:spcBef>
              <a:buChar char="•"/>
              <a:tabLst>
                <a:tab pos="121285" algn="l"/>
              </a:tabLst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«cultura»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390"/>
              </a:spcBef>
              <a:buChar char="•"/>
              <a:tabLst>
                <a:tab pos="121285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Objetivos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395"/>
              </a:spcBef>
              <a:buChar char="•"/>
              <a:tabLst>
                <a:tab pos="121285" algn="l"/>
              </a:tabLst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Órdenes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deben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ser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cumplidas.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395"/>
              </a:spcBef>
              <a:buChar char="•"/>
              <a:tabLst>
                <a:tab pos="121285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Imagen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deben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ofrecer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trabajadores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empresa.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390"/>
              </a:spcBef>
              <a:buChar char="•"/>
              <a:tabLst>
                <a:tab pos="121285" algn="l"/>
              </a:tabLst>
            </a:pP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Características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puestos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trabajo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tareas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10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desempeñan.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395"/>
              </a:spcBef>
              <a:buChar char="•"/>
              <a:tabLst>
                <a:tab pos="121285" algn="l"/>
              </a:tabLst>
            </a:pP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Maneras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realizar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trabajo.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395"/>
              </a:spcBef>
              <a:buChar char="•"/>
              <a:tabLst>
                <a:tab pos="121285" algn="l"/>
              </a:tabLst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Planes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producción,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medios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control,</a:t>
            </a:r>
            <a:r>
              <a:rPr dirty="0" sz="10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390"/>
              </a:spcBef>
              <a:buChar char="•"/>
              <a:tabLst>
                <a:tab pos="121285" algn="l"/>
              </a:tabLst>
            </a:pP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Medidas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gestión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1050">
              <a:latin typeface="Calibri"/>
              <a:cs typeface="Calibri"/>
            </a:endParaRPr>
          </a:p>
          <a:p>
            <a:pPr marL="120650" indent="-108585">
              <a:lnSpc>
                <a:spcPct val="100000"/>
              </a:lnSpc>
              <a:spcBef>
                <a:spcPts val="395"/>
              </a:spcBef>
              <a:buChar char="•"/>
              <a:tabLst>
                <a:tab pos="121285" algn="l"/>
              </a:tabLst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Información</a:t>
            </a:r>
            <a:r>
              <a:rPr dirty="0" sz="10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sobre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procedimientos</a:t>
            </a:r>
            <a:r>
              <a:rPr dirty="0" sz="10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formativos.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66369" y="1433715"/>
            <a:ext cx="1967230" cy="3480435"/>
            <a:chOff x="366369" y="1433715"/>
            <a:chExt cx="1967230" cy="3480435"/>
          </a:xfrm>
        </p:grpSpPr>
        <p:sp>
          <p:nvSpPr>
            <p:cNvPr id="32" name="object 32"/>
            <p:cNvSpPr/>
            <p:nvPr/>
          </p:nvSpPr>
          <p:spPr>
            <a:xfrm>
              <a:off x="379069" y="1446416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30" h="266064">
                  <a:moveTo>
                    <a:pt x="1941461" y="265899"/>
                  </a:moveTo>
                  <a:lnTo>
                    <a:pt x="0" y="265899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1789112" y="0"/>
                  </a:lnTo>
                  <a:lnTo>
                    <a:pt x="1877189" y="23804"/>
                  </a:lnTo>
                  <a:lnTo>
                    <a:pt x="1922418" y="76174"/>
                  </a:lnTo>
                  <a:lnTo>
                    <a:pt x="1939081" y="128544"/>
                  </a:lnTo>
                  <a:lnTo>
                    <a:pt x="1941461" y="152349"/>
                  </a:lnTo>
                  <a:lnTo>
                    <a:pt x="1941461" y="265899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79069" y="1446415"/>
              <a:ext cx="1941830" cy="3455035"/>
            </a:xfrm>
            <a:custGeom>
              <a:avLst/>
              <a:gdLst/>
              <a:ahLst/>
              <a:cxnLst/>
              <a:rect l="l" t="t" r="r" b="b"/>
              <a:pathLst>
                <a:path w="1941830" h="3455035">
                  <a:moveTo>
                    <a:pt x="152349" y="0"/>
                  </a:moveTo>
                  <a:lnTo>
                    <a:pt x="128544" y="2380"/>
                  </a:lnTo>
                  <a:lnTo>
                    <a:pt x="76174" y="19043"/>
                  </a:lnTo>
                  <a:lnTo>
                    <a:pt x="23804" y="64272"/>
                  </a:lnTo>
                  <a:lnTo>
                    <a:pt x="0" y="152349"/>
                  </a:lnTo>
                  <a:lnTo>
                    <a:pt x="0" y="3302190"/>
                  </a:lnTo>
                  <a:lnTo>
                    <a:pt x="2380" y="3325995"/>
                  </a:lnTo>
                  <a:lnTo>
                    <a:pt x="19043" y="3378365"/>
                  </a:lnTo>
                  <a:lnTo>
                    <a:pt x="64272" y="3430735"/>
                  </a:lnTo>
                  <a:lnTo>
                    <a:pt x="152349" y="3454539"/>
                  </a:lnTo>
                  <a:lnTo>
                    <a:pt x="1789112" y="3454539"/>
                  </a:lnTo>
                  <a:lnTo>
                    <a:pt x="1812917" y="3452159"/>
                  </a:lnTo>
                  <a:lnTo>
                    <a:pt x="1865287" y="3435496"/>
                  </a:lnTo>
                  <a:lnTo>
                    <a:pt x="1917657" y="3390267"/>
                  </a:lnTo>
                  <a:lnTo>
                    <a:pt x="1941461" y="3302190"/>
                  </a:lnTo>
                  <a:lnTo>
                    <a:pt x="1941461" y="152349"/>
                  </a:lnTo>
                  <a:lnTo>
                    <a:pt x="1939081" y="128544"/>
                  </a:lnTo>
                  <a:lnTo>
                    <a:pt x="1922418" y="76174"/>
                  </a:lnTo>
                  <a:lnTo>
                    <a:pt x="1877189" y="23804"/>
                  </a:lnTo>
                  <a:lnTo>
                    <a:pt x="1789112" y="0"/>
                  </a:lnTo>
                  <a:lnTo>
                    <a:pt x="152349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91159" y="1499685"/>
            <a:ext cx="1718310" cy="3295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8135">
              <a:lnSpc>
                <a:spcPct val="100000"/>
              </a:lnSpc>
              <a:spcBef>
                <a:spcPts val="100"/>
              </a:spcBef>
            </a:pP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¿</a:t>
            </a:r>
            <a:r>
              <a:rPr dirty="0" sz="1100" spc="-1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6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í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100" spc="130" b="1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r>
              <a:rPr dirty="0" sz="1100" spc="25" b="1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Calibri"/>
              <a:cs typeface="Calibri"/>
            </a:endParaRPr>
          </a:p>
          <a:p>
            <a:pPr marL="12700" marR="5080">
              <a:lnSpc>
                <a:spcPts val="1100"/>
              </a:lnSpc>
            </a:pP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 b="1" i="1">
                <a:solidFill>
                  <a:srgbClr val="231F1F"/>
                </a:solidFill>
                <a:latin typeface="Arial"/>
                <a:cs typeface="Arial"/>
              </a:rPr>
              <a:t>outsourcing</a:t>
            </a:r>
            <a:r>
              <a:rPr dirty="0" sz="950" spc="250" b="1" i="1">
                <a:solidFill>
                  <a:srgbClr val="231F1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 b="1">
                <a:solidFill>
                  <a:srgbClr val="231F1F"/>
                </a:solidFill>
                <a:latin typeface="Century Gothic"/>
                <a:cs typeface="Century Gothic"/>
              </a:rPr>
              <a:t>externali- </a:t>
            </a:r>
            <a:r>
              <a:rPr dirty="0" sz="950" spc="4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10" b="1">
                <a:solidFill>
                  <a:srgbClr val="231F1F"/>
                </a:solidFill>
                <a:latin typeface="Century Gothic"/>
                <a:cs typeface="Century Gothic"/>
              </a:rPr>
              <a:t>zación</a:t>
            </a:r>
            <a:r>
              <a:rPr dirty="0" sz="950" spc="7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9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define</a:t>
            </a:r>
            <a:r>
              <a:rPr dirty="0" sz="9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cómo</a:t>
            </a:r>
            <a:r>
              <a:rPr dirty="0" sz="950" spc="1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30" b="1">
                <a:solidFill>
                  <a:srgbClr val="231F1F"/>
                </a:solidFill>
                <a:latin typeface="Century Gothic"/>
                <a:cs typeface="Century Gothic"/>
              </a:rPr>
              <a:t>con- </a:t>
            </a:r>
            <a:r>
              <a:rPr dirty="0" sz="950" spc="-25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25" b="1">
                <a:solidFill>
                  <a:srgbClr val="231F1F"/>
                </a:solidFill>
                <a:latin typeface="Century Gothic"/>
                <a:cs typeface="Century Gothic"/>
              </a:rPr>
              <a:t>tratación</a:t>
            </a:r>
            <a:r>
              <a:rPr dirty="0" sz="950" spc="20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-10" b="1">
                <a:solidFill>
                  <a:srgbClr val="231F1F"/>
                </a:solidFill>
                <a:latin typeface="Century Gothic"/>
                <a:cs typeface="Century Gothic"/>
              </a:rPr>
              <a:t>de</a:t>
            </a:r>
            <a:r>
              <a:rPr dirty="0" sz="950" spc="20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25" b="1">
                <a:solidFill>
                  <a:srgbClr val="231F1F"/>
                </a:solidFill>
                <a:latin typeface="Century Gothic"/>
                <a:cs typeface="Century Gothic"/>
              </a:rPr>
              <a:t>servicios</a:t>
            </a:r>
            <a:r>
              <a:rPr dirty="0" sz="950" spc="20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25" b="1">
                <a:solidFill>
                  <a:srgbClr val="231F1F"/>
                </a:solidFill>
                <a:latin typeface="Century Gothic"/>
                <a:cs typeface="Century Gothic"/>
              </a:rPr>
              <a:t>pro- </a:t>
            </a:r>
            <a:r>
              <a:rPr dirty="0" sz="950" spc="-25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45" b="1">
                <a:solidFill>
                  <a:srgbClr val="231F1F"/>
                </a:solidFill>
                <a:latin typeface="Century Gothic"/>
                <a:cs typeface="Century Gothic"/>
              </a:rPr>
              <a:t>fesionales</a:t>
            </a:r>
            <a:r>
              <a:rPr dirty="0" sz="950" spc="5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60" b="1">
                <a:solidFill>
                  <a:srgbClr val="231F1F"/>
                </a:solidFill>
                <a:latin typeface="Century Gothic"/>
                <a:cs typeface="Century Gothic"/>
              </a:rPr>
              <a:t>externos</a:t>
            </a:r>
            <a:r>
              <a:rPr dirty="0" sz="950" spc="24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satisfacer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necesidades</a:t>
            </a:r>
            <a:r>
              <a:rPr dirty="0" sz="9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empre-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sariales</a:t>
            </a:r>
            <a:r>
              <a:rPr dirty="0" sz="950" spc="1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específicas,</a:t>
            </a:r>
            <a:r>
              <a:rPr dirty="0" sz="9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como</a:t>
            </a:r>
            <a:r>
              <a:rPr dirty="0" sz="950" spc="1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reclu-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tamiento,</a:t>
            </a:r>
            <a:r>
              <a:rPr dirty="0" sz="950" spc="1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selección,</a:t>
            </a:r>
            <a:r>
              <a:rPr dirty="0" sz="950" spc="1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formación,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contratación,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950">
              <a:latin typeface="Calibri"/>
              <a:cs typeface="Calibri"/>
            </a:endParaRPr>
          </a:p>
          <a:p>
            <a:pPr marL="12700" marR="5080">
              <a:lnSpc>
                <a:spcPts val="1100"/>
              </a:lnSpc>
              <a:spcBef>
                <a:spcPts val="565"/>
              </a:spcBef>
            </a:pP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proceso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10" i="1">
                <a:solidFill>
                  <a:srgbClr val="231F1F"/>
                </a:solidFill>
                <a:latin typeface="Calibri"/>
                <a:cs typeface="Calibri"/>
              </a:rPr>
              <a:t>outsourcing </a:t>
            </a:r>
            <a:r>
              <a:rPr dirty="0" sz="950" spc="1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solo</a:t>
            </a:r>
            <a:r>
              <a:rPr dirty="0" sz="950" spc="1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950" spc="1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aplica</a:t>
            </a:r>
            <a:r>
              <a:rPr dirty="0" sz="950" spc="1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950" spc="1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1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sistemas</a:t>
            </a:r>
            <a:r>
              <a:rPr dirty="0" sz="950" spc="1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producción, </a:t>
            </a:r>
            <a:r>
              <a:rPr dirty="0" sz="950" spc="2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sino 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60">
                <a:solidFill>
                  <a:srgbClr val="231F1F"/>
                </a:solidFill>
                <a:latin typeface="Calibri"/>
                <a:cs typeface="Calibri"/>
              </a:rPr>
              <a:t>abarca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2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mayoría</a:t>
            </a:r>
            <a:r>
              <a:rPr dirty="0" sz="950" spc="2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2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las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áreas</a:t>
            </a:r>
            <a:r>
              <a:rPr dirty="0" sz="950" spc="2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2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empresa,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950" spc="-20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ellas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área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recursos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humanos.</a:t>
            </a:r>
            <a:endParaRPr sz="950">
              <a:latin typeface="Calibri"/>
              <a:cs typeface="Calibri"/>
            </a:endParaRPr>
          </a:p>
          <a:p>
            <a:pPr algn="just" marL="12700" marR="5080">
              <a:lnSpc>
                <a:spcPts val="1100"/>
              </a:lnSpc>
              <a:spcBef>
                <a:spcPts val="565"/>
              </a:spcBef>
            </a:pP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bastante 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común</a:t>
            </a:r>
            <a:r>
              <a:rPr dirty="0" sz="950" spc="2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en 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empre-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sas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pequeñas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encarguen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estos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servicios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asesorías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determinadas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funciones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este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departamento,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como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gestión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nóminas</a:t>
            </a:r>
            <a:r>
              <a:rPr dirty="0" sz="9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seguros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sociales.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90626" y="1448003"/>
            <a:ext cx="346710" cy="401955"/>
            <a:chOff x="390626" y="1448003"/>
            <a:chExt cx="346710" cy="401955"/>
          </a:xfrm>
        </p:grpSpPr>
        <p:sp>
          <p:nvSpPr>
            <p:cNvPr id="36" name="object 36"/>
            <p:cNvSpPr/>
            <p:nvPr/>
          </p:nvSpPr>
          <p:spPr>
            <a:xfrm>
              <a:off x="390626" y="1448004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17" y="151549"/>
                  </a:moveTo>
                  <a:lnTo>
                    <a:pt x="340220" y="111264"/>
                  </a:lnTo>
                  <a:lnTo>
                    <a:pt x="322770" y="75069"/>
                  </a:lnTo>
                  <a:lnTo>
                    <a:pt x="295681" y="44399"/>
                  </a:lnTo>
                  <a:lnTo>
                    <a:pt x="260629" y="20701"/>
                  </a:lnTo>
                  <a:lnTo>
                    <a:pt x="219240" y="5422"/>
                  </a:lnTo>
                  <a:lnTo>
                    <a:pt x="173189" y="0"/>
                  </a:lnTo>
                  <a:lnTo>
                    <a:pt x="127139" y="5422"/>
                  </a:lnTo>
                  <a:lnTo>
                    <a:pt x="85763" y="20701"/>
                  </a:lnTo>
                  <a:lnTo>
                    <a:pt x="50711" y="44399"/>
                  </a:lnTo>
                  <a:lnTo>
                    <a:pt x="23634" y="75069"/>
                  </a:lnTo>
                  <a:lnTo>
                    <a:pt x="6184" y="111264"/>
                  </a:lnTo>
                  <a:lnTo>
                    <a:pt x="0" y="151549"/>
                  </a:lnTo>
                  <a:lnTo>
                    <a:pt x="6184" y="191858"/>
                  </a:lnTo>
                  <a:lnTo>
                    <a:pt x="23634" y="228066"/>
                  </a:lnTo>
                  <a:lnTo>
                    <a:pt x="50711" y="258737"/>
                  </a:lnTo>
                  <a:lnTo>
                    <a:pt x="85763" y="282435"/>
                  </a:lnTo>
                  <a:lnTo>
                    <a:pt x="127139" y="297700"/>
                  </a:lnTo>
                  <a:lnTo>
                    <a:pt x="173189" y="303110"/>
                  </a:lnTo>
                  <a:lnTo>
                    <a:pt x="190576" y="301078"/>
                  </a:lnTo>
                  <a:lnTo>
                    <a:pt x="289712" y="401434"/>
                  </a:lnTo>
                  <a:lnTo>
                    <a:pt x="267385" y="277876"/>
                  </a:lnTo>
                  <a:lnTo>
                    <a:pt x="295681" y="258737"/>
                  </a:lnTo>
                  <a:lnTo>
                    <a:pt x="322770" y="228066"/>
                  </a:lnTo>
                  <a:lnTo>
                    <a:pt x="340220" y="191858"/>
                  </a:lnTo>
                  <a:lnTo>
                    <a:pt x="346417" y="15154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757" y="1455940"/>
              <a:ext cx="228104" cy="15303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02399" y="1508176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36588" y="0"/>
                  </a:moveTo>
                  <a:lnTo>
                    <a:pt x="28359" y="10058"/>
                  </a:lnTo>
                  <a:lnTo>
                    <a:pt x="12001" y="37465"/>
                  </a:lnTo>
                  <a:lnTo>
                    <a:pt x="0" y="78066"/>
                  </a:lnTo>
                  <a:lnTo>
                    <a:pt x="4838" y="127736"/>
                  </a:lnTo>
                  <a:lnTo>
                    <a:pt x="5003" y="114757"/>
                  </a:lnTo>
                  <a:lnTo>
                    <a:pt x="7924" y="82461"/>
                  </a:lnTo>
                  <a:lnTo>
                    <a:pt x="17246" y="40868"/>
                  </a:lnTo>
                  <a:lnTo>
                    <a:pt x="36588" y="0"/>
                  </a:lnTo>
                  <a:close/>
                </a:path>
                <a:path w="213359" h="262889">
                  <a:moveTo>
                    <a:pt x="213106" y="262483"/>
                  </a:moveTo>
                  <a:lnTo>
                    <a:pt x="194119" y="231470"/>
                  </a:lnTo>
                  <a:lnTo>
                    <a:pt x="191274" y="226847"/>
                  </a:lnTo>
                  <a:lnTo>
                    <a:pt x="187807" y="221157"/>
                  </a:lnTo>
                  <a:lnTo>
                    <a:pt x="170751" y="225463"/>
                  </a:lnTo>
                  <a:lnTo>
                    <a:pt x="147713" y="226745"/>
                  </a:lnTo>
                  <a:lnTo>
                    <a:pt x="123278" y="226682"/>
                  </a:lnTo>
                  <a:lnTo>
                    <a:pt x="113487" y="226314"/>
                  </a:lnTo>
                  <a:lnTo>
                    <a:pt x="131191" y="231914"/>
                  </a:lnTo>
                  <a:lnTo>
                    <a:pt x="154571" y="233159"/>
                  </a:lnTo>
                  <a:lnTo>
                    <a:pt x="174955" y="232270"/>
                  </a:lnTo>
                  <a:lnTo>
                    <a:pt x="183680" y="231470"/>
                  </a:lnTo>
                  <a:lnTo>
                    <a:pt x="213106" y="2624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702" y="1491580"/>
              <a:ext cx="101600" cy="203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49445" y="9928338"/>
            <a:ext cx="318770" cy="320675"/>
          </a:xfrm>
          <a:custGeom>
            <a:avLst/>
            <a:gdLst/>
            <a:ahLst/>
            <a:cxnLst/>
            <a:rect l="l" t="t" r="r" b="b"/>
            <a:pathLst>
              <a:path w="318770" h="320675">
                <a:moveTo>
                  <a:pt x="318254" y="320561"/>
                </a:moveTo>
                <a:lnTo>
                  <a:pt x="0" y="320561"/>
                </a:lnTo>
                <a:lnTo>
                  <a:pt x="2947" y="280390"/>
                </a:lnTo>
                <a:lnTo>
                  <a:pt x="13340" y="233854"/>
                </a:lnTo>
                <a:lnTo>
                  <a:pt x="30036" y="190049"/>
                </a:lnTo>
                <a:lnTo>
                  <a:pt x="52527" y="149486"/>
                </a:lnTo>
                <a:lnTo>
                  <a:pt x="80301" y="112674"/>
                </a:lnTo>
                <a:lnTo>
                  <a:pt x="112849" y="80125"/>
                </a:lnTo>
                <a:lnTo>
                  <a:pt x="149659" y="52349"/>
                </a:lnTo>
                <a:lnTo>
                  <a:pt x="190221" y="29857"/>
                </a:lnTo>
                <a:lnTo>
                  <a:pt x="234024" y="13159"/>
                </a:lnTo>
                <a:lnTo>
                  <a:pt x="280560" y="2766"/>
                </a:lnTo>
                <a:lnTo>
                  <a:pt x="318254" y="0"/>
                </a:lnTo>
                <a:lnTo>
                  <a:pt x="318254" y="320561"/>
                </a:lnTo>
                <a:close/>
              </a:path>
            </a:pathLst>
          </a:custGeom>
          <a:solidFill>
            <a:srgbClr val="6583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8699" y="9910921"/>
            <a:ext cx="1581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 b="1">
                <a:solidFill>
                  <a:srgbClr val="231F1F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573" y="0"/>
            <a:ext cx="1150126" cy="8339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76500">
              <a:lnSpc>
                <a:spcPct val="100000"/>
              </a:lnSpc>
              <a:spcBef>
                <a:spcPts val="100"/>
              </a:spcBef>
              <a:tabLst>
                <a:tab pos="5158740" algn="l"/>
              </a:tabLst>
            </a:pPr>
            <a:r>
              <a:rPr dirty="0" baseline="3086" sz="1350">
                <a:latin typeface="Times New Roman"/>
                <a:cs typeface="Times New Roman"/>
              </a:rPr>
              <a:t> 	</a:t>
            </a:r>
            <a:r>
              <a:rPr dirty="0" baseline="3086" sz="1350" spc="22"/>
              <a:t>El</a:t>
            </a:r>
            <a:r>
              <a:rPr dirty="0" baseline="3086" sz="1350" spc="97"/>
              <a:t> </a:t>
            </a:r>
            <a:r>
              <a:rPr dirty="0" baseline="3086" sz="1350" spc="67"/>
              <a:t>área</a:t>
            </a:r>
            <a:r>
              <a:rPr dirty="0" baseline="3086" sz="1350" spc="97"/>
              <a:t> </a:t>
            </a:r>
            <a:r>
              <a:rPr dirty="0" baseline="3086" sz="1350" spc="44"/>
              <a:t>de</a:t>
            </a:r>
            <a:r>
              <a:rPr dirty="0" baseline="3086" sz="1350" spc="104"/>
              <a:t> </a:t>
            </a:r>
            <a:r>
              <a:rPr dirty="0" baseline="3086" sz="1350" spc="7"/>
              <a:t>recursos</a:t>
            </a:r>
            <a:r>
              <a:rPr dirty="0" baseline="3086" sz="1350" spc="97"/>
              <a:t> </a:t>
            </a:r>
            <a:r>
              <a:rPr dirty="0" baseline="3086" sz="1350" spc="15"/>
              <a:t>humanos   </a:t>
            </a:r>
            <a:r>
              <a:rPr dirty="0" baseline="3086" sz="1350" spc="60"/>
              <a:t> </a:t>
            </a:r>
            <a:r>
              <a:rPr dirty="0" sz="2500" spc="270"/>
              <a:t>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300" y="942648"/>
            <a:ext cx="5067300" cy="117221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715">
              <a:lnSpc>
                <a:spcPts val="1200"/>
              </a:lnSpc>
              <a:spcBef>
                <a:spcPts val="190"/>
              </a:spcBef>
            </a:pP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La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comunicación </a:t>
            </a:r>
            <a:r>
              <a:rPr dirty="0" sz="1050" b="1">
                <a:solidFill>
                  <a:srgbClr val="231F1F"/>
                </a:solidFill>
                <a:latin typeface="Century Gothic"/>
                <a:cs typeface="Century Gothic"/>
              </a:rPr>
              <a:t>descendente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se </a:t>
            </a:r>
            <a:r>
              <a:rPr dirty="0" sz="1050" spc="25" b="1">
                <a:solidFill>
                  <a:srgbClr val="231F1F"/>
                </a:solidFill>
                <a:latin typeface="Century Gothic"/>
                <a:cs typeface="Century Gothic"/>
              </a:rPr>
              <a:t>canaliza </a:t>
            </a:r>
            <a:r>
              <a:rPr dirty="0" sz="1050" spc="20" b="1">
                <a:solidFill>
                  <a:srgbClr val="231F1F"/>
                </a:solidFill>
                <a:latin typeface="Century Gothic"/>
                <a:cs typeface="Century Gothic"/>
              </a:rPr>
              <a:t>a </a:t>
            </a:r>
            <a:r>
              <a:rPr dirty="0" sz="1050" spc="55" b="1">
                <a:solidFill>
                  <a:srgbClr val="231F1F"/>
                </a:solidFill>
                <a:latin typeface="Century Gothic"/>
                <a:cs typeface="Century Gothic"/>
              </a:rPr>
              <a:t>través </a:t>
            </a:r>
            <a:r>
              <a:rPr dirty="0" sz="1050" spc="-5" b="1">
                <a:solidFill>
                  <a:srgbClr val="231F1F"/>
                </a:solidFill>
                <a:latin typeface="Century Gothic"/>
                <a:cs typeface="Century Gothic"/>
              </a:rPr>
              <a:t>de </a:t>
            </a:r>
            <a:r>
              <a:rPr dirty="0" sz="1050" spc="40" b="1">
                <a:solidFill>
                  <a:srgbClr val="231F1F"/>
                </a:solidFill>
                <a:latin typeface="Century Gothic"/>
                <a:cs typeface="Century Gothic"/>
              </a:rPr>
              <a:t>la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línea </a:t>
            </a:r>
            <a:r>
              <a:rPr dirty="0" sz="1050" spc="30" b="1">
                <a:solidFill>
                  <a:srgbClr val="231F1F"/>
                </a:solidFill>
                <a:latin typeface="Century Gothic"/>
                <a:cs typeface="Century Gothic"/>
              </a:rPr>
              <a:t>jerárquica </a:t>
            </a:r>
            <a:r>
              <a:rPr dirty="0" sz="1050" spc="35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mediante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reuniones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 con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mandos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intermedios,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-20">
                <a:solidFill>
                  <a:srgbClr val="231F1F"/>
                </a:solidFill>
                <a:latin typeface="Calibri"/>
                <a:cs typeface="Calibri"/>
              </a:rPr>
              <a:t>trans-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 miten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instrucciones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órdenes.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565"/>
              </a:spcBef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mandos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intermedios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adoptarán,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dentro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75">
                <a:solidFill>
                  <a:srgbClr val="231F1F"/>
                </a:solidFill>
                <a:latin typeface="Calibri"/>
                <a:cs typeface="Calibri"/>
              </a:rPr>
              <a:t>cada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departamento,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medidas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opor-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tunas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poner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práctica 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instrucciones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recibidas. Para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mensaje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emitido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inicialmente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se distorsione, es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recomendable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notificar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escrito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objetivos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instrucciones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básicas.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938" y="2382089"/>
            <a:ext cx="116126" cy="11613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06834" y="2333149"/>
            <a:ext cx="5069205" cy="239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B.</a:t>
            </a:r>
            <a:r>
              <a:rPr dirty="0" sz="120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Comunicación</a:t>
            </a:r>
            <a:r>
              <a:rPr dirty="0" sz="120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231F1F"/>
                </a:solidFill>
                <a:latin typeface="Calibri"/>
                <a:cs typeface="Calibri"/>
              </a:rPr>
              <a:t>ascendente</a:t>
            </a:r>
            <a:endParaRPr sz="1200">
              <a:latin typeface="Calibri"/>
              <a:cs typeface="Calibri"/>
            </a:endParaRPr>
          </a:p>
          <a:p>
            <a:pPr algn="just" marL="12700" marR="8890">
              <a:lnSpc>
                <a:spcPts val="1200"/>
              </a:lnSpc>
              <a:spcBef>
                <a:spcPts val="1130"/>
              </a:spcBef>
            </a:pP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produce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desde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niveles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jerárquicos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inferiores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hacia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superiores.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Suelen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ser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opiniones,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reclamaciones,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sugerencias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quejas.</a:t>
            </a:r>
            <a:endParaRPr sz="1050">
              <a:latin typeface="Calibri"/>
              <a:cs typeface="Calibri"/>
            </a:endParaRPr>
          </a:p>
          <a:p>
            <a:pPr algn="just" marL="12700" marR="8255" indent="-635">
              <a:lnSpc>
                <a:spcPts val="1200"/>
              </a:lnSpc>
              <a:spcBef>
                <a:spcPts val="570"/>
              </a:spcBef>
            </a:pP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Esta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permite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conocer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inquietudes,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aspi-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raciones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dificultades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subordinado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incluso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detectar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situaciones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abuso </a:t>
            </a:r>
            <a:r>
              <a:rPr dirty="0" sz="1050" spc="-2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mandos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intermedios.</a:t>
            </a:r>
            <a:endParaRPr sz="1050">
              <a:latin typeface="Calibri"/>
              <a:cs typeface="Calibri"/>
            </a:endParaRPr>
          </a:p>
          <a:p>
            <a:pPr algn="just" marL="12700" marR="8255">
              <a:lnSpc>
                <a:spcPts val="1200"/>
              </a:lnSpc>
              <a:spcBef>
                <a:spcPts val="565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ascendente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tiene,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general,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tipos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barreras,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reserva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subordinados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ante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sus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superiores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cortapisas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puedan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poner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mandos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intermedios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transmisión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información.</a:t>
            </a:r>
            <a:endParaRPr sz="1050">
              <a:latin typeface="Calibri"/>
              <a:cs typeface="Calibri"/>
            </a:endParaRPr>
          </a:p>
          <a:p>
            <a:pPr algn="just" marL="13970" marR="5080" indent="-635">
              <a:lnSpc>
                <a:spcPts val="1200"/>
              </a:lnSpc>
              <a:spcBef>
                <a:spcPts val="565"/>
              </a:spcBef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superar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dificultades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transmisión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información ascendente,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suelen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utilizar mecanismos como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encuestas,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entrevistas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personales,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sondeos,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contactos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representantes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personal,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acceso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directo mediante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medios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infor- </a:t>
            </a:r>
            <a:r>
              <a:rPr dirty="0" sz="10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máticos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buzones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quejas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sugerencias.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9938" y="4993781"/>
            <a:ext cx="116126" cy="11612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9937" y="7348588"/>
            <a:ext cx="123316" cy="12332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183030" y="8402929"/>
            <a:ext cx="4108450" cy="1065530"/>
            <a:chOff x="1183030" y="8402929"/>
            <a:chExt cx="4108450" cy="1065530"/>
          </a:xfrm>
        </p:grpSpPr>
        <p:sp>
          <p:nvSpPr>
            <p:cNvPr id="12" name="object 12"/>
            <p:cNvSpPr/>
            <p:nvPr/>
          </p:nvSpPr>
          <p:spPr>
            <a:xfrm>
              <a:off x="1189380" y="8534895"/>
              <a:ext cx="4095750" cy="927100"/>
            </a:xfrm>
            <a:custGeom>
              <a:avLst/>
              <a:gdLst/>
              <a:ahLst/>
              <a:cxnLst/>
              <a:rect l="l" t="t" r="r" b="b"/>
              <a:pathLst>
                <a:path w="4095750" h="927100">
                  <a:moveTo>
                    <a:pt x="4095203" y="896835"/>
                  </a:moveTo>
                  <a:lnTo>
                    <a:pt x="4095203" y="533653"/>
                  </a:lnTo>
                  <a:lnTo>
                    <a:pt x="4093517" y="516778"/>
                  </a:lnTo>
                  <a:lnTo>
                    <a:pt x="4081710" y="479653"/>
                  </a:lnTo>
                  <a:lnTo>
                    <a:pt x="4049662" y="442528"/>
                  </a:lnTo>
                  <a:lnTo>
                    <a:pt x="3987253" y="425653"/>
                  </a:lnTo>
                  <a:lnTo>
                    <a:pt x="107950" y="425653"/>
                  </a:lnTo>
                  <a:lnTo>
                    <a:pt x="91082" y="427340"/>
                  </a:lnTo>
                  <a:lnTo>
                    <a:pt x="53975" y="439153"/>
                  </a:lnTo>
                  <a:lnTo>
                    <a:pt x="16867" y="471216"/>
                  </a:lnTo>
                  <a:lnTo>
                    <a:pt x="0" y="533653"/>
                  </a:lnTo>
                  <a:lnTo>
                    <a:pt x="0" y="927049"/>
                  </a:lnTo>
                </a:path>
                <a:path w="4095750" h="927100">
                  <a:moveTo>
                    <a:pt x="2052243" y="0"/>
                  </a:moveTo>
                  <a:lnTo>
                    <a:pt x="2052243" y="875804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70225" y="8402929"/>
              <a:ext cx="1146175" cy="360680"/>
            </a:xfrm>
            <a:custGeom>
              <a:avLst/>
              <a:gdLst/>
              <a:ahLst/>
              <a:cxnLst/>
              <a:rect l="l" t="t" r="r" b="b"/>
              <a:pathLst>
                <a:path w="1146175" h="360679">
                  <a:moveTo>
                    <a:pt x="993775" y="360172"/>
                  </a:moveTo>
                  <a:lnTo>
                    <a:pt x="152349" y="360172"/>
                  </a:lnTo>
                  <a:lnTo>
                    <a:pt x="64272" y="336359"/>
                  </a:lnTo>
                  <a:lnTo>
                    <a:pt x="19043" y="283972"/>
                  </a:lnTo>
                  <a:lnTo>
                    <a:pt x="2380" y="231584"/>
                  </a:lnTo>
                  <a:lnTo>
                    <a:pt x="0" y="207772"/>
                  </a:lnTo>
                  <a:lnTo>
                    <a:pt x="0" y="152361"/>
                  </a:lnTo>
                  <a:lnTo>
                    <a:pt x="23804" y="64277"/>
                  </a:lnTo>
                  <a:lnTo>
                    <a:pt x="76174" y="19045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993775" y="0"/>
                  </a:lnTo>
                  <a:lnTo>
                    <a:pt x="1081851" y="23806"/>
                  </a:lnTo>
                  <a:lnTo>
                    <a:pt x="1127080" y="76180"/>
                  </a:lnTo>
                  <a:lnTo>
                    <a:pt x="1143743" y="128555"/>
                  </a:lnTo>
                  <a:lnTo>
                    <a:pt x="1146124" y="152361"/>
                  </a:lnTo>
                  <a:lnTo>
                    <a:pt x="1146124" y="207772"/>
                  </a:lnTo>
                  <a:lnTo>
                    <a:pt x="1122319" y="295878"/>
                  </a:lnTo>
                  <a:lnTo>
                    <a:pt x="1069949" y="341122"/>
                  </a:lnTo>
                  <a:lnTo>
                    <a:pt x="1017579" y="357790"/>
                  </a:lnTo>
                  <a:lnTo>
                    <a:pt x="993775" y="360172"/>
                  </a:lnTo>
                  <a:close/>
                </a:path>
              </a:pathLst>
            </a:custGeom>
            <a:solidFill>
              <a:srgbClr val="20535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06434" y="4944837"/>
            <a:ext cx="5065395" cy="3777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9235">
              <a:lnSpc>
                <a:spcPct val="100000"/>
              </a:lnSpc>
              <a:spcBef>
                <a:spcPts val="100"/>
              </a:spcBef>
            </a:pPr>
            <a:r>
              <a:rPr dirty="0" sz="1200" spc="45" b="1">
                <a:solidFill>
                  <a:srgbClr val="231F1F"/>
                </a:solidFill>
                <a:latin typeface="Calibri"/>
                <a:cs typeface="Calibri"/>
              </a:rPr>
              <a:t>C.</a:t>
            </a:r>
            <a:r>
              <a:rPr dirty="0" sz="1200" spc="3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Comunicación</a:t>
            </a:r>
            <a:r>
              <a:rPr dirty="0" sz="1200" spc="40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231F1F"/>
                </a:solidFill>
                <a:latin typeface="Calibri"/>
                <a:cs typeface="Calibri"/>
              </a:rPr>
              <a:t>horizontal</a:t>
            </a:r>
            <a:endParaRPr sz="1200">
              <a:latin typeface="Calibri"/>
              <a:cs typeface="Calibri"/>
            </a:endParaRPr>
          </a:p>
          <a:p>
            <a:pPr algn="just" marL="12700" marR="5080" indent="635">
              <a:lnSpc>
                <a:spcPts val="1200"/>
              </a:lnSpc>
              <a:spcBef>
                <a:spcPts val="1130"/>
              </a:spcBef>
            </a:pP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horizontal,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también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denominada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lateral,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es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produce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entre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departamentos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mismo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nivel.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Consiste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trabajos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con-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 juntos,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puestas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común,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resolución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asuntos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laborales,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  <a:p>
            <a:pPr algn="just" marL="12700" marR="5080" indent="-635">
              <a:lnSpc>
                <a:spcPts val="1200"/>
              </a:lnSpc>
              <a:spcBef>
                <a:spcPts val="570"/>
              </a:spcBef>
            </a:pP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principales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obstáculos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enfrenta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lateral son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rivali-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dades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personales,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ausencia de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espíritu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equipo </a:t>
            </a:r>
            <a:r>
              <a:rPr dirty="0" sz="1050" spc="45">
                <a:solidFill>
                  <a:srgbClr val="231F1F"/>
                </a:solidFill>
                <a:latin typeface="Calibri"/>
                <a:cs typeface="Calibri"/>
              </a:rPr>
              <a:t>y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sensación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tener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tiempo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comunicación.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565"/>
              </a:spcBef>
            </a:pP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superar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barreras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producen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este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tipo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comunicación,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dirección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puede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actuar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mediante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técnicas como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convocar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reuniones informativas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conjuntas,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orga-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nizar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puestas 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común </a:t>
            </a:r>
            <a:r>
              <a:rPr dirty="0" sz="1050" spc="-15">
                <a:solidFill>
                  <a:srgbClr val="231F1F"/>
                </a:solidFill>
                <a:latin typeface="Calibri"/>
                <a:cs typeface="Calibri"/>
              </a:rPr>
              <a:t>entre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los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equipos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del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mismo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nivel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o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hacer </a:t>
            </a:r>
            <a:r>
              <a:rPr dirty="0" sz="1050">
                <a:solidFill>
                  <a:srgbClr val="231F1F"/>
                </a:solidFill>
                <a:latin typeface="Calibri"/>
                <a:cs typeface="Calibri"/>
              </a:rPr>
              <a:t>rotar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al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 por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distintos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departamentos.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Calibri"/>
              <a:cs typeface="Calibri"/>
            </a:endParaRPr>
          </a:p>
          <a:p>
            <a:pPr marL="229235">
              <a:lnSpc>
                <a:spcPct val="100000"/>
              </a:lnSpc>
            </a:pPr>
            <a:r>
              <a:rPr dirty="0" sz="1300" spc="60" b="1">
                <a:solidFill>
                  <a:srgbClr val="231F1F"/>
                </a:solidFill>
                <a:latin typeface="Calibri"/>
                <a:cs typeface="Calibri"/>
              </a:rPr>
              <a:t>4.2. </a:t>
            </a:r>
            <a:r>
              <a:rPr dirty="0" sz="1300" spc="15" b="1">
                <a:solidFill>
                  <a:srgbClr val="231F1F"/>
                </a:solidFill>
                <a:latin typeface="Calibri"/>
                <a:cs typeface="Calibri"/>
              </a:rPr>
              <a:t>Comunicaciones</a:t>
            </a:r>
            <a:r>
              <a:rPr dirty="0" sz="1300" spc="65" b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300" spc="5" b="1">
                <a:solidFill>
                  <a:srgbClr val="231F1F"/>
                </a:solidFill>
                <a:latin typeface="Calibri"/>
                <a:cs typeface="Calibri"/>
              </a:rPr>
              <a:t>escritas</a:t>
            </a:r>
            <a:endParaRPr sz="1300">
              <a:latin typeface="Calibri"/>
              <a:cs typeface="Calibri"/>
            </a:endParaRPr>
          </a:p>
          <a:p>
            <a:pPr algn="just" marL="13335" marR="5080">
              <a:lnSpc>
                <a:spcPts val="1200"/>
              </a:lnSpc>
              <a:spcBef>
                <a:spcPts val="1115"/>
              </a:spcBef>
            </a:pP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Normalmente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organización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formal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realiza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por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escrito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6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quede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30">
                <a:solidFill>
                  <a:srgbClr val="231F1F"/>
                </a:solidFill>
                <a:latin typeface="Calibri"/>
                <a:cs typeface="Calibri"/>
              </a:rPr>
              <a:t>constancia.</a:t>
            </a:r>
            <a:endParaRPr sz="1050">
              <a:latin typeface="Calibri"/>
              <a:cs typeface="Calibri"/>
            </a:endParaRPr>
          </a:p>
          <a:p>
            <a:pPr algn="just" marL="12700" marR="5080">
              <a:lnSpc>
                <a:spcPts val="1200"/>
              </a:lnSpc>
              <a:spcBef>
                <a:spcPts val="565"/>
              </a:spcBef>
            </a:pP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comunicaciones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escritas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más </a:t>
            </a:r>
            <a:r>
              <a:rPr dirty="0" sz="1050" spc="-5">
                <a:solidFill>
                  <a:srgbClr val="231F1F"/>
                </a:solidFill>
                <a:latin typeface="Calibri"/>
                <a:cs typeface="Calibri"/>
              </a:rPr>
              <a:t>frecuentes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10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departamento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personal </a:t>
            </a:r>
            <a:r>
              <a:rPr dirty="0" sz="1050" spc="15">
                <a:solidFill>
                  <a:srgbClr val="231F1F"/>
                </a:solidFill>
                <a:latin typeface="Calibri"/>
                <a:cs typeface="Calibri"/>
              </a:rPr>
              <a:t>son </a:t>
            </a:r>
            <a:r>
              <a:rPr dirty="0" sz="1050" spc="35">
                <a:solidFill>
                  <a:srgbClr val="231F1F"/>
                </a:solidFill>
                <a:latin typeface="Calibri"/>
                <a:cs typeface="Calibri"/>
              </a:rPr>
              <a:t>las </a:t>
            </a:r>
            <a:r>
              <a:rPr dirty="0" sz="1050" spc="20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10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aparecen</a:t>
            </a:r>
            <a:r>
              <a:rPr dirty="0" sz="10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1050" spc="40">
                <a:solidFill>
                  <a:srgbClr val="231F1F"/>
                </a:solidFill>
                <a:latin typeface="Calibri"/>
                <a:cs typeface="Calibri"/>
              </a:rPr>
              <a:t>Figura</a:t>
            </a:r>
            <a:r>
              <a:rPr dirty="0" sz="1050" spc="85">
                <a:solidFill>
                  <a:srgbClr val="231F1F"/>
                </a:solidFill>
                <a:latin typeface="Calibri"/>
                <a:cs typeface="Calibri"/>
              </a:rPr>
              <a:t> 1.5.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Calibri"/>
              <a:cs typeface="Calibri"/>
            </a:endParaRPr>
          </a:p>
          <a:p>
            <a:pPr algn="ctr" marL="2173605" marR="2170430">
              <a:lnSpc>
                <a:spcPts val="900"/>
              </a:lnSpc>
              <a:spcBef>
                <a:spcPts val="5"/>
              </a:spcBef>
            </a:pPr>
            <a:r>
              <a:rPr dirty="0" sz="800" spc="13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800" spc="-3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800" spc="-2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800" spc="-1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800" spc="3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800" spc="1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800" spc="-1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800" spc="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dirty="0" sz="800">
                <a:solidFill>
                  <a:srgbClr val="FFFFFF"/>
                </a:solidFill>
                <a:latin typeface="Calibri"/>
                <a:cs typeface="Calibri"/>
              </a:rPr>
              <a:t>escritas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13622" y="8954795"/>
            <a:ext cx="2059939" cy="592455"/>
            <a:chOff x="2213622" y="8954795"/>
            <a:chExt cx="2059939" cy="592455"/>
          </a:xfrm>
        </p:grpSpPr>
        <p:sp>
          <p:nvSpPr>
            <p:cNvPr id="16" name="object 16"/>
            <p:cNvSpPr/>
            <p:nvPr/>
          </p:nvSpPr>
          <p:spPr>
            <a:xfrm>
              <a:off x="2219972" y="8961145"/>
              <a:ext cx="2047239" cy="568960"/>
            </a:xfrm>
            <a:custGeom>
              <a:avLst/>
              <a:gdLst/>
              <a:ahLst/>
              <a:cxnLst/>
              <a:rect l="l" t="t" r="r" b="b"/>
              <a:pathLst>
                <a:path w="2047239" h="568959">
                  <a:moveTo>
                    <a:pt x="0" y="0"/>
                  </a:moveTo>
                  <a:lnTo>
                    <a:pt x="0" y="568960"/>
                  </a:lnTo>
                </a:path>
                <a:path w="2047239" h="568959">
                  <a:moveTo>
                    <a:pt x="2047024" y="0"/>
                  </a:moveTo>
                  <a:lnTo>
                    <a:pt x="2047024" y="497573"/>
                  </a:lnTo>
                </a:path>
              </a:pathLst>
            </a:custGeom>
            <a:ln w="12697">
              <a:solidFill>
                <a:srgbClr val="2053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70530" y="9184576"/>
              <a:ext cx="937894" cy="362585"/>
            </a:xfrm>
            <a:custGeom>
              <a:avLst/>
              <a:gdLst/>
              <a:ahLst/>
              <a:cxnLst/>
              <a:rect l="l" t="t" r="r" b="b"/>
              <a:pathLst>
                <a:path w="937895" h="362584">
                  <a:moveTo>
                    <a:pt x="785368" y="362203"/>
                  </a:moveTo>
                  <a:lnTo>
                    <a:pt x="152349" y="362203"/>
                  </a:lnTo>
                  <a:lnTo>
                    <a:pt x="64272" y="338399"/>
                  </a:lnTo>
                  <a:lnTo>
                    <a:pt x="19043" y="286029"/>
                  </a:lnTo>
                  <a:lnTo>
                    <a:pt x="2380" y="233659"/>
                  </a:lnTo>
                  <a:lnTo>
                    <a:pt x="0" y="209854"/>
                  </a:lnTo>
                  <a:lnTo>
                    <a:pt x="0" y="152349"/>
                  </a:lnTo>
                  <a:lnTo>
                    <a:pt x="23804" y="64272"/>
                  </a:lnTo>
                  <a:lnTo>
                    <a:pt x="76174" y="19043"/>
                  </a:lnTo>
                  <a:lnTo>
                    <a:pt x="128544" y="2380"/>
                  </a:lnTo>
                  <a:lnTo>
                    <a:pt x="152349" y="0"/>
                  </a:lnTo>
                  <a:lnTo>
                    <a:pt x="785368" y="0"/>
                  </a:lnTo>
                  <a:lnTo>
                    <a:pt x="873444" y="23804"/>
                  </a:lnTo>
                  <a:lnTo>
                    <a:pt x="918673" y="76174"/>
                  </a:lnTo>
                  <a:lnTo>
                    <a:pt x="935336" y="128544"/>
                  </a:lnTo>
                  <a:lnTo>
                    <a:pt x="937717" y="152349"/>
                  </a:lnTo>
                  <a:lnTo>
                    <a:pt x="937717" y="209854"/>
                  </a:lnTo>
                  <a:lnTo>
                    <a:pt x="913912" y="297931"/>
                  </a:lnTo>
                  <a:lnTo>
                    <a:pt x="861542" y="343160"/>
                  </a:lnTo>
                  <a:lnTo>
                    <a:pt x="809172" y="359823"/>
                  </a:lnTo>
                  <a:lnTo>
                    <a:pt x="785368" y="362203"/>
                  </a:lnTo>
                  <a:close/>
                </a:path>
              </a:pathLst>
            </a:custGeom>
            <a:solidFill>
              <a:srgbClr val="FABE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927287" y="9298213"/>
            <a:ext cx="6305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Memorándum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45208" y="9184576"/>
            <a:ext cx="937894" cy="362585"/>
          </a:xfrm>
          <a:custGeom>
            <a:avLst/>
            <a:gdLst/>
            <a:ahLst/>
            <a:cxnLst/>
            <a:rect l="l" t="t" r="r" b="b"/>
            <a:pathLst>
              <a:path w="937894" h="362584">
                <a:moveTo>
                  <a:pt x="785418" y="362203"/>
                </a:moveTo>
                <a:lnTo>
                  <a:pt x="152400" y="362203"/>
                </a:lnTo>
                <a:lnTo>
                  <a:pt x="64293" y="338399"/>
                </a:lnTo>
                <a:lnTo>
                  <a:pt x="19050" y="286029"/>
                </a:lnTo>
                <a:lnTo>
                  <a:pt x="2381" y="233659"/>
                </a:lnTo>
                <a:lnTo>
                  <a:pt x="0" y="209854"/>
                </a:lnTo>
                <a:lnTo>
                  <a:pt x="0" y="152349"/>
                </a:lnTo>
                <a:lnTo>
                  <a:pt x="23812" y="64272"/>
                </a:lnTo>
                <a:lnTo>
                  <a:pt x="76200" y="19043"/>
                </a:lnTo>
                <a:lnTo>
                  <a:pt x="128587" y="2380"/>
                </a:lnTo>
                <a:lnTo>
                  <a:pt x="152400" y="0"/>
                </a:lnTo>
                <a:lnTo>
                  <a:pt x="785418" y="0"/>
                </a:lnTo>
                <a:lnTo>
                  <a:pt x="873495" y="23804"/>
                </a:lnTo>
                <a:lnTo>
                  <a:pt x="918724" y="76174"/>
                </a:lnTo>
                <a:lnTo>
                  <a:pt x="935387" y="128544"/>
                </a:lnTo>
                <a:lnTo>
                  <a:pt x="937768" y="152349"/>
                </a:lnTo>
                <a:lnTo>
                  <a:pt x="937768" y="209854"/>
                </a:lnTo>
                <a:lnTo>
                  <a:pt x="913963" y="297931"/>
                </a:lnTo>
                <a:lnTo>
                  <a:pt x="861593" y="343160"/>
                </a:lnTo>
                <a:lnTo>
                  <a:pt x="809223" y="359823"/>
                </a:lnTo>
                <a:lnTo>
                  <a:pt x="785418" y="362203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067470" y="9298213"/>
            <a:ext cx="2990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v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5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21085" y="9184576"/>
            <a:ext cx="937894" cy="362585"/>
          </a:xfrm>
          <a:custGeom>
            <a:avLst/>
            <a:gdLst/>
            <a:ahLst/>
            <a:cxnLst/>
            <a:rect l="l" t="t" r="r" b="b"/>
            <a:pathLst>
              <a:path w="937895" h="362584">
                <a:moveTo>
                  <a:pt x="785367" y="362203"/>
                </a:moveTo>
                <a:lnTo>
                  <a:pt x="152349" y="362203"/>
                </a:lnTo>
                <a:lnTo>
                  <a:pt x="64272" y="338399"/>
                </a:lnTo>
                <a:lnTo>
                  <a:pt x="19043" y="286029"/>
                </a:lnTo>
                <a:lnTo>
                  <a:pt x="2380" y="233659"/>
                </a:lnTo>
                <a:lnTo>
                  <a:pt x="0" y="209854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785367" y="0"/>
                </a:lnTo>
                <a:lnTo>
                  <a:pt x="873474" y="23804"/>
                </a:lnTo>
                <a:lnTo>
                  <a:pt x="918717" y="76174"/>
                </a:lnTo>
                <a:lnTo>
                  <a:pt x="935386" y="128544"/>
                </a:lnTo>
                <a:lnTo>
                  <a:pt x="937767" y="152349"/>
                </a:lnTo>
                <a:lnTo>
                  <a:pt x="937767" y="209854"/>
                </a:lnTo>
                <a:lnTo>
                  <a:pt x="913955" y="297931"/>
                </a:lnTo>
                <a:lnTo>
                  <a:pt x="861567" y="343160"/>
                </a:lnTo>
                <a:lnTo>
                  <a:pt x="809180" y="359823"/>
                </a:lnTo>
                <a:lnTo>
                  <a:pt x="785367" y="362203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090006" y="9298213"/>
            <a:ext cx="40576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B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800" spc="-15">
                <a:solidFill>
                  <a:srgbClr val="231F1F"/>
                </a:solidFill>
                <a:latin typeface="Calibri"/>
                <a:cs typeface="Calibri"/>
              </a:rPr>
              <a:t>l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 spc="-90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95814" y="9184576"/>
            <a:ext cx="937894" cy="362585"/>
          </a:xfrm>
          <a:custGeom>
            <a:avLst/>
            <a:gdLst/>
            <a:ahLst/>
            <a:cxnLst/>
            <a:rect l="l" t="t" r="r" b="b"/>
            <a:pathLst>
              <a:path w="937895" h="362584">
                <a:moveTo>
                  <a:pt x="785368" y="362203"/>
                </a:moveTo>
                <a:lnTo>
                  <a:pt x="152349" y="362203"/>
                </a:lnTo>
                <a:lnTo>
                  <a:pt x="64272" y="338399"/>
                </a:lnTo>
                <a:lnTo>
                  <a:pt x="19043" y="286029"/>
                </a:lnTo>
                <a:lnTo>
                  <a:pt x="2380" y="233659"/>
                </a:lnTo>
                <a:lnTo>
                  <a:pt x="0" y="209854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785368" y="0"/>
                </a:lnTo>
                <a:lnTo>
                  <a:pt x="873474" y="23804"/>
                </a:lnTo>
                <a:lnTo>
                  <a:pt x="918718" y="76174"/>
                </a:lnTo>
                <a:lnTo>
                  <a:pt x="935386" y="128544"/>
                </a:lnTo>
                <a:lnTo>
                  <a:pt x="937768" y="152349"/>
                </a:lnTo>
                <a:lnTo>
                  <a:pt x="937768" y="209854"/>
                </a:lnTo>
                <a:lnTo>
                  <a:pt x="913955" y="297931"/>
                </a:lnTo>
                <a:lnTo>
                  <a:pt x="861568" y="343160"/>
                </a:lnTo>
                <a:lnTo>
                  <a:pt x="809180" y="359823"/>
                </a:lnTo>
                <a:lnTo>
                  <a:pt x="785368" y="362203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004178" y="9241075"/>
            <a:ext cx="527050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77470" marR="5080" indent="-65405">
              <a:lnSpc>
                <a:spcPts val="900"/>
              </a:lnSpc>
              <a:spcBef>
                <a:spcPts val="180"/>
              </a:spcBef>
            </a:pP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Informes</a:t>
            </a:r>
            <a:r>
              <a:rPr dirty="0" sz="800" spc="-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2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800" spc="-1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800" spc="10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9937" y="9184576"/>
            <a:ext cx="937894" cy="362585"/>
          </a:xfrm>
          <a:custGeom>
            <a:avLst/>
            <a:gdLst/>
            <a:ahLst/>
            <a:cxnLst/>
            <a:rect l="l" t="t" r="r" b="b"/>
            <a:pathLst>
              <a:path w="937894" h="362584">
                <a:moveTo>
                  <a:pt x="785406" y="362203"/>
                </a:moveTo>
                <a:lnTo>
                  <a:pt x="152349" y="362203"/>
                </a:lnTo>
                <a:lnTo>
                  <a:pt x="64272" y="338399"/>
                </a:lnTo>
                <a:lnTo>
                  <a:pt x="19043" y="286029"/>
                </a:lnTo>
                <a:lnTo>
                  <a:pt x="2380" y="233659"/>
                </a:lnTo>
                <a:lnTo>
                  <a:pt x="0" y="209854"/>
                </a:lnTo>
                <a:lnTo>
                  <a:pt x="0" y="152349"/>
                </a:lnTo>
                <a:lnTo>
                  <a:pt x="23804" y="64272"/>
                </a:lnTo>
                <a:lnTo>
                  <a:pt x="76174" y="19043"/>
                </a:lnTo>
                <a:lnTo>
                  <a:pt x="128544" y="2380"/>
                </a:lnTo>
                <a:lnTo>
                  <a:pt x="152349" y="0"/>
                </a:lnTo>
                <a:lnTo>
                  <a:pt x="785406" y="0"/>
                </a:lnTo>
                <a:lnTo>
                  <a:pt x="873482" y="23804"/>
                </a:lnTo>
                <a:lnTo>
                  <a:pt x="918711" y="76174"/>
                </a:lnTo>
                <a:lnTo>
                  <a:pt x="935374" y="128544"/>
                </a:lnTo>
                <a:lnTo>
                  <a:pt x="937755" y="152349"/>
                </a:lnTo>
                <a:lnTo>
                  <a:pt x="937755" y="209854"/>
                </a:lnTo>
                <a:lnTo>
                  <a:pt x="913950" y="297931"/>
                </a:lnTo>
                <a:lnTo>
                  <a:pt x="861580" y="343160"/>
                </a:lnTo>
                <a:lnTo>
                  <a:pt x="809210" y="359823"/>
                </a:lnTo>
                <a:lnTo>
                  <a:pt x="785406" y="362203"/>
                </a:lnTo>
                <a:close/>
              </a:path>
            </a:pathLst>
          </a:custGeom>
          <a:solidFill>
            <a:srgbClr val="FABE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962190" y="9241075"/>
            <a:ext cx="459105" cy="261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32384" marR="5080" indent="-20320">
              <a:lnSpc>
                <a:spcPts val="900"/>
              </a:lnSpc>
              <a:spcBef>
                <a:spcPts val="180"/>
              </a:spcBef>
            </a:pPr>
            <a:r>
              <a:rPr dirty="0" sz="800" spc="135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800" spc="15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800" spc="30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u</a:t>
            </a:r>
            <a:r>
              <a:rPr dirty="0" sz="800" spc="-15">
                <a:solidFill>
                  <a:srgbClr val="231F1F"/>
                </a:solidFill>
                <a:latin typeface="Calibri"/>
                <a:cs typeface="Calibri"/>
              </a:rPr>
              <a:t>l</a:t>
            </a:r>
            <a:r>
              <a:rPr dirty="0" sz="800" spc="65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800" spc="-2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800" spc="5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800">
                <a:solidFill>
                  <a:srgbClr val="231F1F"/>
                </a:solidFill>
                <a:latin typeface="Calibri"/>
                <a:cs typeface="Calibri"/>
              </a:rPr>
              <a:t>s  </a:t>
            </a:r>
            <a:r>
              <a:rPr dirty="0" sz="800" spc="-10">
                <a:solidFill>
                  <a:srgbClr val="231F1F"/>
                </a:solidFill>
                <a:latin typeface="Calibri"/>
                <a:cs typeface="Calibri"/>
              </a:rPr>
              <a:t>interiores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7234" y="9656022"/>
            <a:ext cx="41078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5" b="1">
                <a:solidFill>
                  <a:srgbClr val="205353"/>
                </a:solidFill>
                <a:latin typeface="Calibri"/>
                <a:cs typeface="Calibri"/>
              </a:rPr>
              <a:t>Fig.</a:t>
            </a:r>
            <a:r>
              <a:rPr dirty="0" sz="900" spc="6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40" b="1">
                <a:solidFill>
                  <a:srgbClr val="205353"/>
                </a:solidFill>
                <a:latin typeface="Calibri"/>
                <a:cs typeface="Calibri"/>
              </a:rPr>
              <a:t>1.5.</a:t>
            </a:r>
            <a:r>
              <a:rPr dirty="0" sz="900" spc="65" b="1">
                <a:solidFill>
                  <a:srgbClr val="205353"/>
                </a:solidFill>
                <a:latin typeface="Calibri"/>
                <a:cs typeface="Calibri"/>
              </a:rPr>
              <a:t> </a:t>
            </a:r>
            <a:r>
              <a:rPr dirty="0" sz="900" spc="35" i="1">
                <a:solidFill>
                  <a:srgbClr val="231F1F"/>
                </a:solidFill>
                <a:latin typeface="Calibri"/>
                <a:cs typeface="Calibri"/>
              </a:rPr>
              <a:t>Comunicaciones</a:t>
            </a:r>
            <a:r>
              <a:rPr dirty="0" sz="900" spc="8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10" i="1">
                <a:solidFill>
                  <a:srgbClr val="231F1F"/>
                </a:solidFill>
                <a:latin typeface="Calibri"/>
                <a:cs typeface="Calibri"/>
              </a:rPr>
              <a:t>escritas</a:t>
            </a:r>
            <a:r>
              <a:rPr dirty="0" sz="900" spc="8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10" i="1">
                <a:solidFill>
                  <a:srgbClr val="231F1F"/>
                </a:solidFill>
                <a:latin typeface="Calibri"/>
                <a:cs typeface="Calibri"/>
              </a:rPr>
              <a:t>más</a:t>
            </a:r>
            <a:r>
              <a:rPr dirty="0" sz="900" spc="8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5" i="1">
                <a:solidFill>
                  <a:srgbClr val="231F1F"/>
                </a:solidFill>
                <a:latin typeface="Calibri"/>
                <a:cs typeface="Calibri"/>
              </a:rPr>
              <a:t>frecuentes</a:t>
            </a:r>
            <a:r>
              <a:rPr dirty="0" sz="900" spc="8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0" i="1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00" spc="8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15" i="1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00" spc="8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10" i="1">
                <a:solidFill>
                  <a:srgbClr val="231F1F"/>
                </a:solidFill>
                <a:latin typeface="Calibri"/>
                <a:cs typeface="Calibri"/>
              </a:rPr>
              <a:t>departamento</a:t>
            </a:r>
            <a:r>
              <a:rPr dirty="0" sz="900" spc="85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45" i="1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00" spc="80" i="1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00" spc="25" i="1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45136" y="978700"/>
            <a:ext cx="1967230" cy="1511935"/>
            <a:chOff x="5945136" y="978700"/>
            <a:chExt cx="1967230" cy="1511935"/>
          </a:xfrm>
        </p:grpSpPr>
        <p:sp>
          <p:nvSpPr>
            <p:cNvPr id="29" name="object 29"/>
            <p:cNvSpPr/>
            <p:nvPr/>
          </p:nvSpPr>
          <p:spPr>
            <a:xfrm>
              <a:off x="5957836" y="991387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29" h="266065">
                  <a:moveTo>
                    <a:pt x="1941512" y="265861"/>
                  </a:moveTo>
                  <a:lnTo>
                    <a:pt x="0" y="265861"/>
                  </a:lnTo>
                  <a:lnTo>
                    <a:pt x="0" y="152361"/>
                  </a:lnTo>
                  <a:lnTo>
                    <a:pt x="2381" y="128555"/>
                  </a:lnTo>
                  <a:lnTo>
                    <a:pt x="19050" y="76180"/>
                  </a:lnTo>
                  <a:lnTo>
                    <a:pt x="64293" y="23806"/>
                  </a:lnTo>
                  <a:lnTo>
                    <a:pt x="152400" y="0"/>
                  </a:lnTo>
                  <a:lnTo>
                    <a:pt x="1789112" y="0"/>
                  </a:lnTo>
                  <a:lnTo>
                    <a:pt x="1812925" y="2380"/>
                  </a:lnTo>
                  <a:lnTo>
                    <a:pt x="1865312" y="19045"/>
                  </a:lnTo>
                  <a:lnTo>
                    <a:pt x="1917700" y="64277"/>
                  </a:lnTo>
                  <a:lnTo>
                    <a:pt x="1941512" y="152361"/>
                  </a:lnTo>
                  <a:lnTo>
                    <a:pt x="1941512" y="265861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957836" y="991400"/>
              <a:ext cx="1941830" cy="1486535"/>
            </a:xfrm>
            <a:custGeom>
              <a:avLst/>
              <a:gdLst/>
              <a:ahLst/>
              <a:cxnLst/>
              <a:rect l="l" t="t" r="r" b="b"/>
              <a:pathLst>
                <a:path w="1941829" h="1486535">
                  <a:moveTo>
                    <a:pt x="1789112" y="0"/>
                  </a:move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1333893"/>
                  </a:lnTo>
                  <a:lnTo>
                    <a:pt x="1939131" y="1357698"/>
                  </a:lnTo>
                  <a:lnTo>
                    <a:pt x="1922462" y="1410068"/>
                  </a:lnTo>
                  <a:lnTo>
                    <a:pt x="1877218" y="1462438"/>
                  </a:lnTo>
                  <a:lnTo>
                    <a:pt x="1789112" y="1486242"/>
                  </a:lnTo>
                  <a:lnTo>
                    <a:pt x="152400" y="1486242"/>
                  </a:lnTo>
                  <a:lnTo>
                    <a:pt x="128587" y="1483862"/>
                  </a:lnTo>
                  <a:lnTo>
                    <a:pt x="76200" y="1467199"/>
                  </a:lnTo>
                  <a:lnTo>
                    <a:pt x="23812" y="1421970"/>
                  </a:lnTo>
                  <a:lnTo>
                    <a:pt x="0" y="1333893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6069958" y="1371928"/>
            <a:ext cx="1720214" cy="100838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just" marL="12700" marR="5080">
              <a:lnSpc>
                <a:spcPts val="1100"/>
              </a:lnSpc>
              <a:spcBef>
                <a:spcPts val="170"/>
              </a:spcBef>
            </a:pPr>
            <a:r>
              <a:rPr dirty="0" sz="950" spc="40" b="1">
                <a:solidFill>
                  <a:srgbClr val="231F1F"/>
                </a:solidFill>
                <a:latin typeface="Century Gothic"/>
                <a:cs typeface="Century Gothic"/>
              </a:rPr>
              <a:t>Memorándum.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Es una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comu-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nicación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breve,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régimen </a:t>
            </a:r>
            <a:r>
              <a:rPr dirty="0" sz="950" spc="-30">
                <a:solidFill>
                  <a:srgbClr val="231F1F"/>
                </a:solidFill>
                <a:latin typeface="Calibri"/>
                <a:cs typeface="Calibri"/>
              </a:rPr>
              <a:t>inter-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no,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 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utiliza 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para </a:t>
            </a:r>
            <a:r>
              <a:rPr dirty="0" sz="950" spc="-20">
                <a:solidFill>
                  <a:srgbClr val="231F1F"/>
                </a:solidFill>
                <a:latin typeface="Calibri"/>
                <a:cs typeface="Calibri"/>
              </a:rPr>
              <a:t>transmi- 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30">
                <a:solidFill>
                  <a:srgbClr val="231F1F"/>
                </a:solidFill>
                <a:latin typeface="Calibri"/>
                <a:cs typeface="Calibri"/>
              </a:rPr>
              <a:t>tir</a:t>
            </a:r>
            <a:r>
              <a:rPr dirty="0" sz="950" spc="-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información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20">
                <a:solidFill>
                  <a:srgbClr val="231F1F"/>
                </a:solidFill>
                <a:latin typeface="Calibri"/>
                <a:cs typeface="Calibri"/>
              </a:rPr>
              <a:t>entre</a:t>
            </a:r>
            <a:r>
              <a:rPr dirty="0" sz="950" spc="-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diferentes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departamentos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misma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empresa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y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acompaña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a </a:t>
            </a:r>
            <a:r>
              <a:rPr dirty="0" sz="950" spc="9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documentos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informes.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70735" y="1044653"/>
            <a:ext cx="8864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100" spc="11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517955" y="1011631"/>
            <a:ext cx="346710" cy="401955"/>
            <a:chOff x="7517955" y="1011631"/>
            <a:chExt cx="346710" cy="401955"/>
          </a:xfrm>
        </p:grpSpPr>
        <p:sp>
          <p:nvSpPr>
            <p:cNvPr id="34" name="object 34"/>
            <p:cNvSpPr/>
            <p:nvPr/>
          </p:nvSpPr>
          <p:spPr>
            <a:xfrm>
              <a:off x="7517956" y="1011632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68" y="151561"/>
                  </a:moveTo>
                  <a:lnTo>
                    <a:pt x="340271" y="111277"/>
                  </a:lnTo>
                  <a:lnTo>
                    <a:pt x="322808" y="75082"/>
                  </a:lnTo>
                  <a:lnTo>
                    <a:pt x="295719" y="44399"/>
                  </a:lnTo>
                  <a:lnTo>
                    <a:pt x="260654" y="20701"/>
                  </a:lnTo>
                  <a:lnTo>
                    <a:pt x="219265" y="5422"/>
                  </a:lnTo>
                  <a:lnTo>
                    <a:pt x="173228" y="0"/>
                  </a:lnTo>
                  <a:lnTo>
                    <a:pt x="127165" y="5422"/>
                  </a:lnTo>
                  <a:lnTo>
                    <a:pt x="85775" y="20701"/>
                  </a:lnTo>
                  <a:lnTo>
                    <a:pt x="50723" y="44399"/>
                  </a:lnTo>
                  <a:lnTo>
                    <a:pt x="23634" y="75082"/>
                  </a:lnTo>
                  <a:lnTo>
                    <a:pt x="6184" y="111277"/>
                  </a:lnTo>
                  <a:lnTo>
                    <a:pt x="0" y="151561"/>
                  </a:lnTo>
                  <a:lnTo>
                    <a:pt x="6184" y="191858"/>
                  </a:lnTo>
                  <a:lnTo>
                    <a:pt x="23634" y="228053"/>
                  </a:lnTo>
                  <a:lnTo>
                    <a:pt x="50723" y="258724"/>
                  </a:lnTo>
                  <a:lnTo>
                    <a:pt x="79019" y="277863"/>
                  </a:lnTo>
                  <a:lnTo>
                    <a:pt x="56705" y="401447"/>
                  </a:lnTo>
                  <a:lnTo>
                    <a:pt x="155841" y="301078"/>
                  </a:lnTo>
                  <a:lnTo>
                    <a:pt x="173228" y="303110"/>
                  </a:lnTo>
                  <a:lnTo>
                    <a:pt x="219265" y="297700"/>
                  </a:lnTo>
                  <a:lnTo>
                    <a:pt x="260654" y="282422"/>
                  </a:lnTo>
                  <a:lnTo>
                    <a:pt x="295719" y="258724"/>
                  </a:lnTo>
                  <a:lnTo>
                    <a:pt x="322808" y="228053"/>
                  </a:lnTo>
                  <a:lnTo>
                    <a:pt x="340271" y="191858"/>
                  </a:lnTo>
                  <a:lnTo>
                    <a:pt x="346468" y="151561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7138" y="1019568"/>
              <a:ext cx="228104" cy="15304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639495" y="1071817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90">
                  <a:moveTo>
                    <a:pt x="99618" y="226314"/>
                  </a:moveTo>
                  <a:lnTo>
                    <a:pt x="89814" y="226669"/>
                  </a:lnTo>
                  <a:lnTo>
                    <a:pt x="67297" y="226822"/>
                  </a:lnTo>
                  <a:lnTo>
                    <a:pt x="42354" y="225437"/>
                  </a:lnTo>
                  <a:lnTo>
                    <a:pt x="25298" y="221157"/>
                  </a:lnTo>
                  <a:lnTo>
                    <a:pt x="0" y="262432"/>
                  </a:lnTo>
                  <a:lnTo>
                    <a:pt x="29425" y="231470"/>
                  </a:lnTo>
                  <a:lnTo>
                    <a:pt x="38138" y="232270"/>
                  </a:lnTo>
                  <a:lnTo>
                    <a:pt x="58521" y="233159"/>
                  </a:lnTo>
                  <a:lnTo>
                    <a:pt x="81902" y="231914"/>
                  </a:lnTo>
                  <a:lnTo>
                    <a:pt x="83299" y="231470"/>
                  </a:lnTo>
                  <a:lnTo>
                    <a:pt x="98005" y="226822"/>
                  </a:lnTo>
                  <a:lnTo>
                    <a:pt x="99618" y="226314"/>
                  </a:lnTo>
                  <a:close/>
                </a:path>
                <a:path w="213359" h="262890">
                  <a:moveTo>
                    <a:pt x="213093" y="78066"/>
                  </a:moveTo>
                  <a:lnTo>
                    <a:pt x="201091" y="37452"/>
                  </a:lnTo>
                  <a:lnTo>
                    <a:pt x="184734" y="10058"/>
                  </a:lnTo>
                  <a:lnTo>
                    <a:pt x="176517" y="0"/>
                  </a:lnTo>
                  <a:lnTo>
                    <a:pt x="195846" y="40843"/>
                  </a:lnTo>
                  <a:lnTo>
                    <a:pt x="205168" y="82435"/>
                  </a:lnTo>
                  <a:lnTo>
                    <a:pt x="208089" y="114744"/>
                  </a:lnTo>
                  <a:lnTo>
                    <a:pt x="208267" y="127736"/>
                  </a:lnTo>
                  <a:lnTo>
                    <a:pt x="213093" y="780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7595659" y="974455"/>
            <a:ext cx="18351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65" b="1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1900">
              <a:latin typeface="Century Gothic"/>
              <a:cs typeface="Century Gothic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945136" y="2756547"/>
            <a:ext cx="1967230" cy="2145665"/>
            <a:chOff x="5945136" y="2756547"/>
            <a:chExt cx="1967230" cy="2145665"/>
          </a:xfrm>
        </p:grpSpPr>
        <p:sp>
          <p:nvSpPr>
            <p:cNvPr id="39" name="object 39"/>
            <p:cNvSpPr/>
            <p:nvPr/>
          </p:nvSpPr>
          <p:spPr>
            <a:xfrm>
              <a:off x="5957836" y="2769247"/>
              <a:ext cx="1941830" cy="266065"/>
            </a:xfrm>
            <a:custGeom>
              <a:avLst/>
              <a:gdLst/>
              <a:ahLst/>
              <a:cxnLst/>
              <a:rect l="l" t="t" r="r" b="b"/>
              <a:pathLst>
                <a:path w="1941829" h="266064">
                  <a:moveTo>
                    <a:pt x="1941512" y="265848"/>
                  </a:moveTo>
                  <a:lnTo>
                    <a:pt x="0" y="265848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265848"/>
                  </a:lnTo>
                  <a:close/>
                </a:path>
              </a:pathLst>
            </a:custGeom>
            <a:solidFill>
              <a:srgbClr val="66CA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957836" y="2769247"/>
              <a:ext cx="1941830" cy="2120265"/>
            </a:xfrm>
            <a:custGeom>
              <a:avLst/>
              <a:gdLst/>
              <a:ahLst/>
              <a:cxnLst/>
              <a:rect l="l" t="t" r="r" b="b"/>
              <a:pathLst>
                <a:path w="1941829" h="2120265">
                  <a:moveTo>
                    <a:pt x="1789112" y="0"/>
                  </a:moveTo>
                  <a:lnTo>
                    <a:pt x="1812925" y="2380"/>
                  </a:lnTo>
                  <a:lnTo>
                    <a:pt x="1865312" y="19043"/>
                  </a:lnTo>
                  <a:lnTo>
                    <a:pt x="1917700" y="64272"/>
                  </a:lnTo>
                  <a:lnTo>
                    <a:pt x="1941512" y="152349"/>
                  </a:lnTo>
                  <a:lnTo>
                    <a:pt x="1941512" y="1967357"/>
                  </a:lnTo>
                  <a:lnTo>
                    <a:pt x="1939131" y="1991161"/>
                  </a:lnTo>
                  <a:lnTo>
                    <a:pt x="1922462" y="2043531"/>
                  </a:lnTo>
                  <a:lnTo>
                    <a:pt x="1877218" y="2095901"/>
                  </a:lnTo>
                  <a:lnTo>
                    <a:pt x="1789112" y="2119706"/>
                  </a:lnTo>
                  <a:lnTo>
                    <a:pt x="152400" y="2119706"/>
                  </a:lnTo>
                  <a:lnTo>
                    <a:pt x="128587" y="2117325"/>
                  </a:lnTo>
                  <a:lnTo>
                    <a:pt x="76200" y="2100662"/>
                  </a:lnTo>
                  <a:lnTo>
                    <a:pt x="23812" y="2055433"/>
                  </a:lnTo>
                  <a:lnTo>
                    <a:pt x="0" y="1967357"/>
                  </a:lnTo>
                  <a:lnTo>
                    <a:pt x="0" y="152349"/>
                  </a:lnTo>
                  <a:lnTo>
                    <a:pt x="2381" y="128544"/>
                  </a:lnTo>
                  <a:lnTo>
                    <a:pt x="19050" y="76174"/>
                  </a:lnTo>
                  <a:lnTo>
                    <a:pt x="64293" y="23804"/>
                  </a:lnTo>
                  <a:lnTo>
                    <a:pt x="152400" y="0"/>
                  </a:lnTo>
                  <a:lnTo>
                    <a:pt x="1789112" y="0"/>
                  </a:lnTo>
                  <a:close/>
                </a:path>
              </a:pathLst>
            </a:custGeom>
            <a:ln w="25394">
              <a:solidFill>
                <a:srgbClr val="66CA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6070079" y="3149775"/>
            <a:ext cx="1718310" cy="163957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 indent="-635">
              <a:lnSpc>
                <a:spcPts val="1100"/>
              </a:lnSpc>
              <a:spcBef>
                <a:spcPts val="170"/>
              </a:spcBef>
            </a:pPr>
            <a:r>
              <a:rPr dirty="0" sz="950" spc="35" b="1">
                <a:solidFill>
                  <a:srgbClr val="231F1F"/>
                </a:solidFill>
                <a:latin typeface="Century Gothic"/>
                <a:cs typeface="Century Gothic"/>
              </a:rPr>
              <a:t>Aviso.</a:t>
            </a:r>
            <a:r>
              <a:rPr dirty="0" sz="950" spc="50" b="1">
                <a:solidFill>
                  <a:srgbClr val="231F1F"/>
                </a:solidFill>
                <a:latin typeface="Century Gothic"/>
                <a:cs typeface="Century Gothic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Es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una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comunicación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contiene</a:t>
            </a:r>
            <a:r>
              <a:rPr dirty="0" sz="9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instrucciones</a:t>
            </a:r>
            <a:r>
              <a:rPr dirty="0" sz="950" spc="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interés</a:t>
            </a:r>
            <a:r>
              <a:rPr dirty="0" sz="950" spc="10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general,</a:t>
            </a:r>
            <a:r>
              <a:rPr dirty="0" sz="950" spc="6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con</a:t>
            </a:r>
            <a:r>
              <a:rPr dirty="0" sz="950" spc="7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</a:t>
            </a:r>
            <a:r>
              <a:rPr dirty="0" sz="950" spc="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p</a:t>
            </a: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950" spc="-85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   </a:t>
            </a:r>
            <a:r>
              <a:rPr dirty="0" sz="950" spc="-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d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v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950" spc="-85">
                <a:solidFill>
                  <a:srgbClr val="231F1F"/>
                </a:solidFill>
                <a:latin typeface="Calibri"/>
                <a:cs typeface="Calibri"/>
              </a:rPr>
              <a:t>t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i</a:t>
            </a:r>
            <a:r>
              <a:rPr dirty="0" sz="950" spc="-60">
                <a:solidFill>
                  <a:srgbClr val="231F1F"/>
                </a:solidFill>
                <a:latin typeface="Calibri"/>
                <a:cs typeface="Calibri"/>
              </a:rPr>
              <a:t>r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,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   </a:t>
            </a:r>
            <a:r>
              <a:rPr dirty="0" sz="950" spc="-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950" spc="60">
                <a:solidFill>
                  <a:srgbClr val="231F1F"/>
                </a:solidFill>
                <a:latin typeface="Calibri"/>
                <a:cs typeface="Calibri"/>
              </a:rPr>
              <a:t>c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n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s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e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j</a:t>
            </a:r>
            <a:r>
              <a:rPr dirty="0" sz="950" spc="100">
                <a:solidFill>
                  <a:srgbClr val="231F1F"/>
                </a:solidFill>
                <a:latin typeface="Calibri"/>
                <a:cs typeface="Calibri"/>
              </a:rPr>
              <a:t>a</a:t>
            </a:r>
            <a:r>
              <a:rPr dirty="0" sz="950" spc="-10">
                <a:solidFill>
                  <a:srgbClr val="231F1F"/>
                </a:solidFill>
                <a:latin typeface="Calibri"/>
                <a:cs typeface="Calibri"/>
              </a:rPr>
              <a:t>r 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o</a:t>
            </a:r>
            <a:r>
              <a:rPr dirty="0" sz="9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poner</a:t>
            </a:r>
            <a:r>
              <a:rPr dirty="0" sz="950" spc="4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en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conocimiento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todo</a:t>
            </a:r>
            <a:r>
              <a:rPr dirty="0" sz="950" spc="17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personal</a:t>
            </a:r>
            <a:r>
              <a:rPr dirty="0" sz="9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</a:t>
            </a:r>
            <a:r>
              <a:rPr dirty="0" sz="950" spc="18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empresa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acuerdos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 adoptados</a:t>
            </a:r>
            <a:r>
              <a:rPr dirty="0" sz="950" spc="26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por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la </a:t>
            </a:r>
            <a:r>
              <a:rPr dirty="0" sz="950" spc="-20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dirección.</a:t>
            </a:r>
            <a:endParaRPr sz="950">
              <a:latin typeface="Calibri"/>
              <a:cs typeface="Calibri"/>
            </a:endParaRPr>
          </a:p>
          <a:p>
            <a:pPr algn="just" marL="12700" marR="5080">
              <a:lnSpc>
                <a:spcPts val="1100"/>
              </a:lnSpc>
              <a:spcBef>
                <a:spcPts val="565"/>
              </a:spcBef>
            </a:pPr>
            <a:r>
              <a:rPr dirty="0" sz="950" spc="-5">
                <a:solidFill>
                  <a:srgbClr val="231F1F"/>
                </a:solidFill>
                <a:latin typeface="Calibri"/>
                <a:cs typeface="Calibri"/>
              </a:rPr>
              <a:t>Los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avisos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se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colocan</a:t>
            </a:r>
            <a:r>
              <a:rPr dirty="0" sz="950" spc="4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en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 </a:t>
            </a:r>
            <a:r>
              <a:rPr dirty="0" sz="950" spc="10">
                <a:solidFill>
                  <a:srgbClr val="231F1F"/>
                </a:solidFill>
                <a:latin typeface="Calibri"/>
                <a:cs typeface="Calibri"/>
              </a:rPr>
              <a:t> tablón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231F1F"/>
                </a:solidFill>
                <a:latin typeface="Calibri"/>
                <a:cs typeface="Calibri"/>
              </a:rPr>
              <a:t>de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anuncios,</a:t>
            </a:r>
            <a:r>
              <a:rPr dirty="0" sz="950" spc="2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231F1F"/>
                </a:solidFill>
                <a:latin typeface="Calibri"/>
                <a:cs typeface="Calibri"/>
              </a:rPr>
              <a:t>para</a:t>
            </a:r>
            <a:r>
              <a:rPr dirty="0" sz="950" spc="55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15">
                <a:solidFill>
                  <a:srgbClr val="231F1F"/>
                </a:solidFill>
                <a:latin typeface="Calibri"/>
                <a:cs typeface="Calibri"/>
              </a:rPr>
              <a:t>que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35">
                <a:solidFill>
                  <a:srgbClr val="231F1F"/>
                </a:solidFill>
                <a:latin typeface="Calibri"/>
                <a:cs typeface="Calibri"/>
              </a:rPr>
              <a:t>pueda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leerlos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>
                <a:solidFill>
                  <a:srgbClr val="231F1F"/>
                </a:solidFill>
                <a:latin typeface="Calibri"/>
                <a:cs typeface="Calibri"/>
              </a:rPr>
              <a:t>todo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231F1F"/>
                </a:solidFill>
                <a:latin typeface="Calibri"/>
                <a:cs typeface="Calibri"/>
              </a:rPr>
              <a:t>el</a:t>
            </a:r>
            <a:r>
              <a:rPr dirty="0" sz="950" spc="90">
                <a:solidFill>
                  <a:srgbClr val="231F1F"/>
                </a:solidFill>
                <a:latin typeface="Calibri"/>
                <a:cs typeface="Calibri"/>
              </a:rPr>
              <a:t> </a:t>
            </a:r>
            <a:r>
              <a:rPr dirty="0" sz="950" spc="20">
                <a:solidFill>
                  <a:srgbClr val="231F1F"/>
                </a:solidFill>
                <a:latin typeface="Calibri"/>
                <a:cs typeface="Calibri"/>
              </a:rPr>
              <a:t>personal.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70735" y="2822501"/>
            <a:ext cx="8864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7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100" spc="11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4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100" spc="10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100" spc="1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100" spc="18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100" spc="12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100" spc="114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100" spc="1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517955" y="2789491"/>
            <a:ext cx="346710" cy="401955"/>
            <a:chOff x="7517955" y="2789491"/>
            <a:chExt cx="346710" cy="401955"/>
          </a:xfrm>
        </p:grpSpPr>
        <p:sp>
          <p:nvSpPr>
            <p:cNvPr id="44" name="object 44"/>
            <p:cNvSpPr/>
            <p:nvPr/>
          </p:nvSpPr>
          <p:spPr>
            <a:xfrm>
              <a:off x="7517956" y="2789492"/>
              <a:ext cx="346710" cy="401955"/>
            </a:xfrm>
            <a:custGeom>
              <a:avLst/>
              <a:gdLst/>
              <a:ahLst/>
              <a:cxnLst/>
              <a:rect l="l" t="t" r="r" b="b"/>
              <a:pathLst>
                <a:path w="346709" h="401955">
                  <a:moveTo>
                    <a:pt x="346468" y="151549"/>
                  </a:moveTo>
                  <a:lnTo>
                    <a:pt x="340271" y="111264"/>
                  </a:lnTo>
                  <a:lnTo>
                    <a:pt x="322808" y="75069"/>
                  </a:lnTo>
                  <a:lnTo>
                    <a:pt x="295719" y="44399"/>
                  </a:lnTo>
                  <a:lnTo>
                    <a:pt x="260654" y="20701"/>
                  </a:lnTo>
                  <a:lnTo>
                    <a:pt x="219265" y="5422"/>
                  </a:lnTo>
                  <a:lnTo>
                    <a:pt x="173228" y="0"/>
                  </a:lnTo>
                  <a:lnTo>
                    <a:pt x="127165" y="5422"/>
                  </a:lnTo>
                  <a:lnTo>
                    <a:pt x="85775" y="20701"/>
                  </a:lnTo>
                  <a:lnTo>
                    <a:pt x="50723" y="44399"/>
                  </a:lnTo>
                  <a:lnTo>
                    <a:pt x="23634" y="75069"/>
                  </a:lnTo>
                  <a:lnTo>
                    <a:pt x="6184" y="111264"/>
                  </a:lnTo>
                  <a:lnTo>
                    <a:pt x="0" y="151549"/>
                  </a:lnTo>
                  <a:lnTo>
                    <a:pt x="6184" y="191846"/>
                  </a:lnTo>
                  <a:lnTo>
                    <a:pt x="23634" y="228041"/>
                  </a:lnTo>
                  <a:lnTo>
                    <a:pt x="50723" y="258724"/>
                  </a:lnTo>
                  <a:lnTo>
                    <a:pt x="79019" y="277863"/>
                  </a:lnTo>
                  <a:lnTo>
                    <a:pt x="56705" y="401434"/>
                  </a:lnTo>
                  <a:lnTo>
                    <a:pt x="155829" y="301078"/>
                  </a:lnTo>
                  <a:lnTo>
                    <a:pt x="173228" y="303110"/>
                  </a:lnTo>
                  <a:lnTo>
                    <a:pt x="219265" y="297700"/>
                  </a:lnTo>
                  <a:lnTo>
                    <a:pt x="260654" y="282422"/>
                  </a:lnTo>
                  <a:lnTo>
                    <a:pt x="295719" y="258724"/>
                  </a:lnTo>
                  <a:lnTo>
                    <a:pt x="322808" y="228041"/>
                  </a:lnTo>
                  <a:lnTo>
                    <a:pt x="340271" y="191846"/>
                  </a:lnTo>
                  <a:lnTo>
                    <a:pt x="346468" y="151549"/>
                  </a:lnTo>
                  <a:close/>
                </a:path>
              </a:pathLst>
            </a:custGeom>
            <a:solidFill>
              <a:srgbClr val="25212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7138" y="2797428"/>
              <a:ext cx="228104" cy="15303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639495" y="2849665"/>
              <a:ext cx="213360" cy="262890"/>
            </a:xfrm>
            <a:custGeom>
              <a:avLst/>
              <a:gdLst/>
              <a:ahLst/>
              <a:cxnLst/>
              <a:rect l="l" t="t" r="r" b="b"/>
              <a:pathLst>
                <a:path w="213359" h="262889">
                  <a:moveTo>
                    <a:pt x="99618" y="226314"/>
                  </a:moveTo>
                  <a:lnTo>
                    <a:pt x="89814" y="226669"/>
                  </a:lnTo>
                  <a:lnTo>
                    <a:pt x="67297" y="226822"/>
                  </a:lnTo>
                  <a:lnTo>
                    <a:pt x="42354" y="225437"/>
                  </a:lnTo>
                  <a:lnTo>
                    <a:pt x="25298" y="221157"/>
                  </a:lnTo>
                  <a:lnTo>
                    <a:pt x="0" y="262432"/>
                  </a:lnTo>
                  <a:lnTo>
                    <a:pt x="29425" y="231470"/>
                  </a:lnTo>
                  <a:lnTo>
                    <a:pt x="38138" y="232270"/>
                  </a:lnTo>
                  <a:lnTo>
                    <a:pt x="58521" y="233159"/>
                  </a:lnTo>
                  <a:lnTo>
                    <a:pt x="81902" y="231914"/>
                  </a:lnTo>
                  <a:lnTo>
                    <a:pt x="83312" y="231470"/>
                  </a:lnTo>
                  <a:lnTo>
                    <a:pt x="98005" y="226822"/>
                  </a:lnTo>
                  <a:lnTo>
                    <a:pt x="99618" y="226314"/>
                  </a:lnTo>
                  <a:close/>
                </a:path>
                <a:path w="213359" h="262889">
                  <a:moveTo>
                    <a:pt x="213093" y="78041"/>
                  </a:moveTo>
                  <a:lnTo>
                    <a:pt x="201091" y="37439"/>
                  </a:lnTo>
                  <a:lnTo>
                    <a:pt x="184734" y="10045"/>
                  </a:lnTo>
                  <a:lnTo>
                    <a:pt x="176517" y="0"/>
                  </a:lnTo>
                  <a:lnTo>
                    <a:pt x="195846" y="40843"/>
                  </a:lnTo>
                  <a:lnTo>
                    <a:pt x="205168" y="82435"/>
                  </a:lnTo>
                  <a:lnTo>
                    <a:pt x="208089" y="114744"/>
                  </a:lnTo>
                  <a:lnTo>
                    <a:pt x="208267" y="127736"/>
                  </a:lnTo>
                  <a:lnTo>
                    <a:pt x="213093" y="78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7595659" y="2752301"/>
            <a:ext cx="183515" cy="314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165" b="1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endParaRPr sz="19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1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2021-05-18T23:43:50Z</dcterms:created>
  <dcterms:modified xsi:type="dcterms:W3CDTF">2021-05-18T23:43:50Z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2021-06-24T00:00:00Z</vt:filetime>
  </property>
  <property fmtid="{D5CDD505-2E9C-101B-9397-08002B2CF9AE}" pid="3" name="LastSaved">
    <vt:filetime>2021-06-24T00:00:00Z</vt:filetime>
  </property>
</Properties>
</file>